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9" r:id="rId3"/>
    <p:sldId id="259" r:id="rId4"/>
    <p:sldId id="280" r:id="rId5"/>
    <p:sldId id="275" r:id="rId6"/>
    <p:sldId id="276" r:id="rId7"/>
    <p:sldId id="278" r:id="rId8"/>
    <p:sldId id="284" r:id="rId9"/>
    <p:sldId id="283" r:id="rId10"/>
    <p:sldId id="277" r:id="rId11"/>
    <p:sldId id="268" r:id="rId12"/>
    <p:sldId id="262" r:id="rId13"/>
    <p:sldId id="273" r:id="rId14"/>
    <p:sldId id="274" r:id="rId15"/>
    <p:sldId id="285" r:id="rId16"/>
    <p:sldId id="265" r:id="rId17"/>
  </p:sldIdLst>
  <p:sldSz cx="9144000" cy="6858000" type="screen4x3"/>
  <p:notesSz cx="7102475" cy="102346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7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434" autoAdjust="0"/>
  </p:normalViewPr>
  <p:slideViewPr>
    <p:cSldViewPr>
      <p:cViewPr varScale="1">
        <p:scale>
          <a:sx n="86" d="100"/>
          <a:sy n="86" d="100"/>
        </p:scale>
        <p:origin x="112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08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2" d="100"/>
        <a:sy n="52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828" y="-90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2A0159-3A2C-4814-807B-00B8340C2EEE}" type="doc">
      <dgm:prSet loTypeId="urn:microsoft.com/office/officeart/2005/8/layout/arrow5" loCatId="process" qsTypeId="urn:microsoft.com/office/officeart/2005/8/quickstyle/3d1" qsCatId="3D" csTypeId="urn:microsoft.com/office/officeart/2005/8/colors/accent2_2" csCatId="accent2" phldr="1"/>
      <dgm:spPr/>
    </dgm:pt>
    <dgm:pt modelId="{76B8D859-08D9-4048-B767-64F9CCF2F0F7}">
      <dgm:prSet phldrT="[Teksti]" custT="1"/>
      <dgm:spPr/>
      <dgm:t>
        <a:bodyPr/>
        <a:lstStyle/>
        <a:p>
          <a:r>
            <a:rPr lang="fi-FI" sz="1800" dirty="0" smtClean="0"/>
            <a:t>Tutkimustoiminta</a:t>
          </a:r>
          <a:endParaRPr lang="fi-FI" sz="1800" dirty="0"/>
        </a:p>
      </dgm:t>
    </dgm:pt>
    <dgm:pt modelId="{DDFD74AA-5AE7-43D8-99AA-A3ADE3176230}" type="parTrans" cxnId="{2EC43766-5C68-448A-A8E3-23DF56B8F828}">
      <dgm:prSet/>
      <dgm:spPr/>
      <dgm:t>
        <a:bodyPr/>
        <a:lstStyle/>
        <a:p>
          <a:endParaRPr lang="fi-FI"/>
        </a:p>
      </dgm:t>
    </dgm:pt>
    <dgm:pt modelId="{92EBC831-0349-4962-A904-8A9E5DEA3EAF}" type="sibTrans" cxnId="{2EC43766-5C68-448A-A8E3-23DF56B8F828}">
      <dgm:prSet/>
      <dgm:spPr/>
      <dgm:t>
        <a:bodyPr/>
        <a:lstStyle/>
        <a:p>
          <a:endParaRPr lang="fi-FI"/>
        </a:p>
      </dgm:t>
    </dgm:pt>
    <dgm:pt modelId="{E3D8BD84-BB16-4CEE-A20B-5ABC59089FEF}">
      <dgm:prSet phldrT="[Teksti]"/>
      <dgm:spPr/>
      <dgm:t>
        <a:bodyPr/>
        <a:lstStyle/>
        <a:p>
          <a:r>
            <a:rPr lang="fi-FI" dirty="0" smtClean="0"/>
            <a:t>Kehittämistoiminta</a:t>
          </a:r>
          <a:endParaRPr lang="fi-FI" dirty="0"/>
        </a:p>
      </dgm:t>
    </dgm:pt>
    <dgm:pt modelId="{3EC7418F-1104-4127-9962-C3683419CBFB}" type="parTrans" cxnId="{EE289B85-C86B-42DC-ACB2-87E0FE7AAFEA}">
      <dgm:prSet/>
      <dgm:spPr/>
      <dgm:t>
        <a:bodyPr/>
        <a:lstStyle/>
        <a:p>
          <a:endParaRPr lang="fi-FI"/>
        </a:p>
      </dgm:t>
    </dgm:pt>
    <dgm:pt modelId="{5DEFA59E-C61E-41A8-96BF-CA3A35F79BFE}" type="sibTrans" cxnId="{EE289B85-C86B-42DC-ACB2-87E0FE7AAFEA}">
      <dgm:prSet/>
      <dgm:spPr/>
      <dgm:t>
        <a:bodyPr/>
        <a:lstStyle/>
        <a:p>
          <a:endParaRPr lang="fi-FI"/>
        </a:p>
      </dgm:t>
    </dgm:pt>
    <dgm:pt modelId="{38DDCD06-A447-4480-9191-0FD393416C6A}">
      <dgm:prSet phldrT="[Teksti]"/>
      <dgm:spPr/>
      <dgm:t>
        <a:bodyPr/>
        <a:lstStyle/>
        <a:p>
          <a:r>
            <a:rPr lang="fi-FI" dirty="0" smtClean="0"/>
            <a:t>Innovaatiotoiminta</a:t>
          </a:r>
          <a:endParaRPr lang="fi-FI" dirty="0"/>
        </a:p>
      </dgm:t>
    </dgm:pt>
    <dgm:pt modelId="{AFDA68AB-56BD-4EDB-B7A1-DB2A59E9ABD6}" type="parTrans" cxnId="{19A9FBED-48F7-437F-82B3-238A012CBD79}">
      <dgm:prSet/>
      <dgm:spPr/>
      <dgm:t>
        <a:bodyPr/>
        <a:lstStyle/>
        <a:p>
          <a:endParaRPr lang="fi-FI"/>
        </a:p>
      </dgm:t>
    </dgm:pt>
    <dgm:pt modelId="{3AE53E04-67AA-4933-8435-58068EEEE91A}" type="sibTrans" cxnId="{19A9FBED-48F7-437F-82B3-238A012CBD79}">
      <dgm:prSet/>
      <dgm:spPr/>
      <dgm:t>
        <a:bodyPr/>
        <a:lstStyle/>
        <a:p>
          <a:endParaRPr lang="fi-FI"/>
        </a:p>
      </dgm:t>
    </dgm:pt>
    <dgm:pt modelId="{A3ABE1E9-A1A4-483C-B587-8924A4C65915}" type="pres">
      <dgm:prSet presAssocID="{922A0159-3A2C-4814-807B-00B8340C2EEE}" presName="diagram" presStyleCnt="0">
        <dgm:presLayoutVars>
          <dgm:dir/>
          <dgm:resizeHandles val="exact"/>
        </dgm:presLayoutVars>
      </dgm:prSet>
      <dgm:spPr/>
    </dgm:pt>
    <dgm:pt modelId="{4308F697-C624-4450-96A2-EEA73593ADD0}" type="pres">
      <dgm:prSet presAssocID="{76B8D859-08D9-4048-B767-64F9CCF2F0F7}" presName="arrow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105DEE7-6D7B-447A-8951-FCADCB7945D5}" type="pres">
      <dgm:prSet presAssocID="{E3D8BD84-BB16-4CEE-A20B-5ABC59089FEF}" presName="arrow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6C78699-C393-4798-9E59-A9534A7EB030}" type="pres">
      <dgm:prSet presAssocID="{38DDCD06-A447-4480-9191-0FD393416C6A}" presName="arrow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EE289B85-C86B-42DC-ACB2-87E0FE7AAFEA}" srcId="{922A0159-3A2C-4814-807B-00B8340C2EEE}" destId="{E3D8BD84-BB16-4CEE-A20B-5ABC59089FEF}" srcOrd="1" destOrd="0" parTransId="{3EC7418F-1104-4127-9962-C3683419CBFB}" sibTransId="{5DEFA59E-C61E-41A8-96BF-CA3A35F79BFE}"/>
    <dgm:cxn modelId="{19A9FBED-48F7-437F-82B3-238A012CBD79}" srcId="{922A0159-3A2C-4814-807B-00B8340C2EEE}" destId="{38DDCD06-A447-4480-9191-0FD393416C6A}" srcOrd="2" destOrd="0" parTransId="{AFDA68AB-56BD-4EDB-B7A1-DB2A59E9ABD6}" sibTransId="{3AE53E04-67AA-4933-8435-58068EEEE91A}"/>
    <dgm:cxn modelId="{E2E65C3C-F394-4E1D-A1AA-289C92BFD0C8}" type="presOf" srcId="{E3D8BD84-BB16-4CEE-A20B-5ABC59089FEF}" destId="{6105DEE7-6D7B-447A-8951-FCADCB7945D5}" srcOrd="0" destOrd="0" presId="urn:microsoft.com/office/officeart/2005/8/layout/arrow5"/>
    <dgm:cxn modelId="{7E2758A7-56AD-49E8-9F5E-91F1FC4A3246}" type="presOf" srcId="{922A0159-3A2C-4814-807B-00B8340C2EEE}" destId="{A3ABE1E9-A1A4-483C-B587-8924A4C65915}" srcOrd="0" destOrd="0" presId="urn:microsoft.com/office/officeart/2005/8/layout/arrow5"/>
    <dgm:cxn modelId="{6390D3DD-C1D8-4EC3-994B-683732034B11}" type="presOf" srcId="{76B8D859-08D9-4048-B767-64F9CCF2F0F7}" destId="{4308F697-C624-4450-96A2-EEA73593ADD0}" srcOrd="0" destOrd="0" presId="urn:microsoft.com/office/officeart/2005/8/layout/arrow5"/>
    <dgm:cxn modelId="{2EC43766-5C68-448A-A8E3-23DF56B8F828}" srcId="{922A0159-3A2C-4814-807B-00B8340C2EEE}" destId="{76B8D859-08D9-4048-B767-64F9CCF2F0F7}" srcOrd="0" destOrd="0" parTransId="{DDFD74AA-5AE7-43D8-99AA-A3ADE3176230}" sibTransId="{92EBC831-0349-4962-A904-8A9E5DEA3EAF}"/>
    <dgm:cxn modelId="{0B69BAF5-6AD8-4442-933E-A556FBB3A9E7}" type="presOf" srcId="{38DDCD06-A447-4480-9191-0FD393416C6A}" destId="{06C78699-C393-4798-9E59-A9534A7EB030}" srcOrd="0" destOrd="0" presId="urn:microsoft.com/office/officeart/2005/8/layout/arrow5"/>
    <dgm:cxn modelId="{951C8B87-9FB9-4B77-AF2A-EEAD1442316E}" type="presParOf" srcId="{A3ABE1E9-A1A4-483C-B587-8924A4C65915}" destId="{4308F697-C624-4450-96A2-EEA73593ADD0}" srcOrd="0" destOrd="0" presId="urn:microsoft.com/office/officeart/2005/8/layout/arrow5"/>
    <dgm:cxn modelId="{58408133-AE74-4404-ACB5-ED025DF4B205}" type="presParOf" srcId="{A3ABE1E9-A1A4-483C-B587-8924A4C65915}" destId="{6105DEE7-6D7B-447A-8951-FCADCB7945D5}" srcOrd="1" destOrd="0" presId="urn:microsoft.com/office/officeart/2005/8/layout/arrow5"/>
    <dgm:cxn modelId="{B7A9B23D-4CDD-4143-A140-57117BEC3C7A}" type="presParOf" srcId="{A3ABE1E9-A1A4-483C-B587-8924A4C65915}" destId="{06C78699-C393-4798-9E59-A9534A7EB030}" srcOrd="2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2A0159-3A2C-4814-807B-00B8340C2EEE}" type="doc">
      <dgm:prSet loTypeId="urn:microsoft.com/office/officeart/2005/8/layout/vList6" loCatId="process" qsTypeId="urn:microsoft.com/office/officeart/2005/8/quickstyle/3d1" qsCatId="3D" csTypeId="urn:microsoft.com/office/officeart/2005/8/colors/accent2_2" csCatId="accent2" phldr="1"/>
      <dgm:spPr/>
    </dgm:pt>
    <dgm:pt modelId="{76B8D859-08D9-4048-B767-64F9CCF2F0F7}">
      <dgm:prSet phldrT="[Teksti]"/>
      <dgm:spPr/>
      <dgm:t>
        <a:bodyPr/>
        <a:lstStyle/>
        <a:p>
          <a:r>
            <a:rPr lang="fi-FI" dirty="0" smtClean="0"/>
            <a:t>Pelastustoimi muuttuvassa toimintaympäristössä</a:t>
          </a:r>
          <a:endParaRPr lang="fi-FI" dirty="0"/>
        </a:p>
      </dgm:t>
    </dgm:pt>
    <dgm:pt modelId="{DDFD74AA-5AE7-43D8-99AA-A3ADE3176230}" type="parTrans" cxnId="{2EC43766-5C68-448A-A8E3-23DF56B8F828}">
      <dgm:prSet/>
      <dgm:spPr/>
      <dgm:t>
        <a:bodyPr/>
        <a:lstStyle/>
        <a:p>
          <a:endParaRPr lang="fi-FI"/>
        </a:p>
      </dgm:t>
    </dgm:pt>
    <dgm:pt modelId="{92EBC831-0349-4962-A904-8A9E5DEA3EAF}" type="sibTrans" cxnId="{2EC43766-5C68-448A-A8E3-23DF56B8F828}">
      <dgm:prSet/>
      <dgm:spPr/>
      <dgm:t>
        <a:bodyPr/>
        <a:lstStyle/>
        <a:p>
          <a:endParaRPr lang="fi-FI"/>
        </a:p>
      </dgm:t>
    </dgm:pt>
    <dgm:pt modelId="{E3D8BD84-BB16-4CEE-A20B-5ABC59089FEF}">
      <dgm:prSet phldrT="[Teksti]"/>
      <dgm:spPr/>
      <dgm:t>
        <a:bodyPr/>
        <a:lstStyle/>
        <a:p>
          <a:r>
            <a:rPr lang="fi-FI" dirty="0" smtClean="0"/>
            <a:t> Pelastustoimen  tehtävät ja toiminta</a:t>
          </a:r>
          <a:endParaRPr lang="fi-FI" dirty="0"/>
        </a:p>
      </dgm:t>
    </dgm:pt>
    <dgm:pt modelId="{3EC7418F-1104-4127-9962-C3683419CBFB}" type="parTrans" cxnId="{EE289B85-C86B-42DC-ACB2-87E0FE7AAFEA}">
      <dgm:prSet/>
      <dgm:spPr/>
      <dgm:t>
        <a:bodyPr/>
        <a:lstStyle/>
        <a:p>
          <a:endParaRPr lang="fi-FI"/>
        </a:p>
      </dgm:t>
    </dgm:pt>
    <dgm:pt modelId="{5DEFA59E-C61E-41A8-96BF-CA3A35F79BFE}" type="sibTrans" cxnId="{EE289B85-C86B-42DC-ACB2-87E0FE7AAFEA}">
      <dgm:prSet/>
      <dgm:spPr/>
      <dgm:t>
        <a:bodyPr/>
        <a:lstStyle/>
        <a:p>
          <a:endParaRPr lang="fi-FI"/>
        </a:p>
      </dgm:t>
    </dgm:pt>
    <dgm:pt modelId="{38DDCD06-A447-4480-9191-0FD393416C6A}">
      <dgm:prSet phldrT="[Teksti]"/>
      <dgm:spPr/>
      <dgm:t>
        <a:bodyPr/>
        <a:lstStyle/>
        <a:p>
          <a:r>
            <a:rPr lang="fi-FI" dirty="0" smtClean="0"/>
            <a:t>Yksilöiden rooli turvallisuudessa</a:t>
          </a:r>
          <a:endParaRPr lang="fi-FI" dirty="0"/>
        </a:p>
      </dgm:t>
    </dgm:pt>
    <dgm:pt modelId="{AFDA68AB-56BD-4EDB-B7A1-DB2A59E9ABD6}" type="parTrans" cxnId="{19A9FBED-48F7-437F-82B3-238A012CBD79}">
      <dgm:prSet/>
      <dgm:spPr/>
      <dgm:t>
        <a:bodyPr/>
        <a:lstStyle/>
        <a:p>
          <a:endParaRPr lang="fi-FI"/>
        </a:p>
      </dgm:t>
    </dgm:pt>
    <dgm:pt modelId="{3AE53E04-67AA-4933-8435-58068EEEE91A}" type="sibTrans" cxnId="{19A9FBED-48F7-437F-82B3-238A012CBD79}">
      <dgm:prSet/>
      <dgm:spPr/>
      <dgm:t>
        <a:bodyPr/>
        <a:lstStyle/>
        <a:p>
          <a:endParaRPr lang="fi-FI"/>
        </a:p>
      </dgm:t>
    </dgm:pt>
    <dgm:pt modelId="{C25C0040-83C2-44A4-98D0-B005E2171825}">
      <dgm:prSet/>
      <dgm:spPr/>
      <dgm:t>
        <a:bodyPr lIns="72000" tIns="108000"/>
        <a:lstStyle/>
        <a:p>
          <a:r>
            <a:rPr lang="fi-FI" dirty="0" smtClean="0"/>
            <a:t>Henkilöstön osaaminen, osaamisvaatimukset ja koulutus</a:t>
          </a:r>
          <a:endParaRPr lang="fi-FI" dirty="0"/>
        </a:p>
      </dgm:t>
    </dgm:pt>
    <dgm:pt modelId="{52D2ACC6-D4D5-4FEA-AF76-FC5D864E89A2}" type="parTrans" cxnId="{8C097F7C-9532-4614-960B-6F229E64443E}">
      <dgm:prSet/>
      <dgm:spPr/>
      <dgm:t>
        <a:bodyPr/>
        <a:lstStyle/>
        <a:p>
          <a:endParaRPr lang="fi-FI"/>
        </a:p>
      </dgm:t>
    </dgm:pt>
    <dgm:pt modelId="{27BBA460-0D9F-498B-B6C5-09E76D108D68}" type="sibTrans" cxnId="{8C097F7C-9532-4614-960B-6F229E64443E}">
      <dgm:prSet/>
      <dgm:spPr/>
      <dgm:t>
        <a:bodyPr/>
        <a:lstStyle/>
        <a:p>
          <a:endParaRPr lang="fi-FI"/>
        </a:p>
      </dgm:t>
    </dgm:pt>
    <dgm:pt modelId="{0A19A05C-1582-4D32-9A8B-C088D4B7EFBD}">
      <dgm:prSet/>
      <dgm:spPr/>
      <dgm:t>
        <a:bodyPr lIns="72000" tIns="216000"/>
        <a:lstStyle/>
        <a:p>
          <a:r>
            <a:rPr lang="fi-FI" dirty="0" smtClean="0"/>
            <a:t>Sosiaaliset riskit</a:t>
          </a:r>
          <a:endParaRPr lang="fi-FI" dirty="0"/>
        </a:p>
      </dgm:t>
    </dgm:pt>
    <dgm:pt modelId="{DE879C54-4C43-404D-A7CA-376E3D89376B}" type="parTrans" cxnId="{6173EE39-AFC2-4E06-86D2-5F4CB35D5C0E}">
      <dgm:prSet/>
      <dgm:spPr/>
      <dgm:t>
        <a:bodyPr/>
        <a:lstStyle/>
        <a:p>
          <a:endParaRPr lang="fi-FI"/>
        </a:p>
      </dgm:t>
    </dgm:pt>
    <dgm:pt modelId="{7A92D547-8F37-49A4-B02A-2372C873FF34}" type="sibTrans" cxnId="{6173EE39-AFC2-4E06-86D2-5F4CB35D5C0E}">
      <dgm:prSet/>
      <dgm:spPr/>
      <dgm:t>
        <a:bodyPr/>
        <a:lstStyle/>
        <a:p>
          <a:endParaRPr lang="fi-FI"/>
        </a:p>
      </dgm:t>
    </dgm:pt>
    <dgm:pt modelId="{DFE3A3E4-BE8A-4FF8-AFB3-618E5283FA09}">
      <dgm:prSet/>
      <dgm:spPr/>
      <dgm:t>
        <a:bodyPr lIns="72000" tIns="108000"/>
        <a:lstStyle/>
        <a:p>
          <a:r>
            <a:rPr lang="fi-FI" dirty="0" smtClean="0"/>
            <a:t>Palvelujärjestelmän toimivuus ja laatu</a:t>
          </a:r>
          <a:endParaRPr lang="fi-FI" dirty="0"/>
        </a:p>
      </dgm:t>
    </dgm:pt>
    <dgm:pt modelId="{AB42F593-46E2-4C71-BF78-1EB54351DAD4}" type="parTrans" cxnId="{1ED10A1D-2593-4E80-BE47-29B9AD615F16}">
      <dgm:prSet/>
      <dgm:spPr/>
      <dgm:t>
        <a:bodyPr/>
        <a:lstStyle/>
        <a:p>
          <a:endParaRPr lang="fi-FI"/>
        </a:p>
      </dgm:t>
    </dgm:pt>
    <dgm:pt modelId="{1FA5588D-0A41-4646-A9D9-642D6C2352DA}" type="sibTrans" cxnId="{1ED10A1D-2593-4E80-BE47-29B9AD615F16}">
      <dgm:prSet/>
      <dgm:spPr/>
      <dgm:t>
        <a:bodyPr/>
        <a:lstStyle/>
        <a:p>
          <a:endParaRPr lang="fi-FI"/>
        </a:p>
      </dgm:t>
    </dgm:pt>
    <dgm:pt modelId="{34BA42CB-6F1B-48F2-AA7D-D26E82BA8C4F}">
      <dgm:prSet/>
      <dgm:spPr/>
      <dgm:t>
        <a:bodyPr lIns="72000" tIns="216000"/>
        <a:lstStyle/>
        <a:p>
          <a:r>
            <a:rPr lang="fi-FI" dirty="0" smtClean="0"/>
            <a:t>Vuorovaikutus</a:t>
          </a:r>
          <a:endParaRPr lang="fi-FI" dirty="0"/>
        </a:p>
      </dgm:t>
    </dgm:pt>
    <dgm:pt modelId="{0C3F7669-2F5F-4DEA-86CA-950CB7C86B75}" type="parTrans" cxnId="{B7D2135F-285E-4168-A32A-EA090116EEC9}">
      <dgm:prSet/>
      <dgm:spPr/>
      <dgm:t>
        <a:bodyPr/>
        <a:lstStyle/>
        <a:p>
          <a:endParaRPr lang="fi-FI"/>
        </a:p>
      </dgm:t>
    </dgm:pt>
    <dgm:pt modelId="{E3FC52FE-87F5-40BD-B9FD-AD4E4092DFD9}" type="sibTrans" cxnId="{B7D2135F-285E-4168-A32A-EA090116EEC9}">
      <dgm:prSet/>
      <dgm:spPr/>
      <dgm:t>
        <a:bodyPr/>
        <a:lstStyle/>
        <a:p>
          <a:endParaRPr lang="fi-FI"/>
        </a:p>
      </dgm:t>
    </dgm:pt>
    <dgm:pt modelId="{BE08D733-7722-4CE4-90EC-E1AF5A027BEE}">
      <dgm:prSet/>
      <dgm:spPr/>
      <dgm:t>
        <a:bodyPr lIns="72000" tIns="108000"/>
        <a:lstStyle/>
        <a:p>
          <a:r>
            <a:rPr lang="fi-FI" dirty="0" smtClean="0"/>
            <a:t>Pelastustoimen roolin muutos</a:t>
          </a:r>
          <a:endParaRPr lang="fi-FI" dirty="0"/>
        </a:p>
      </dgm:t>
    </dgm:pt>
    <dgm:pt modelId="{0D068129-CF00-4AB2-949B-892BB915385B}" type="parTrans" cxnId="{24368F0F-2E62-40D3-AAE9-31E7D4DDC9B7}">
      <dgm:prSet/>
      <dgm:spPr/>
      <dgm:t>
        <a:bodyPr/>
        <a:lstStyle/>
        <a:p>
          <a:endParaRPr lang="fi-FI"/>
        </a:p>
      </dgm:t>
    </dgm:pt>
    <dgm:pt modelId="{22DD316E-9DA7-4FF2-BB1F-3B9BB68AB5B6}" type="sibTrans" cxnId="{24368F0F-2E62-40D3-AAE9-31E7D4DDC9B7}">
      <dgm:prSet/>
      <dgm:spPr/>
      <dgm:t>
        <a:bodyPr/>
        <a:lstStyle/>
        <a:p>
          <a:endParaRPr lang="fi-FI"/>
        </a:p>
      </dgm:t>
    </dgm:pt>
    <dgm:pt modelId="{62AAF5DC-306F-4264-9830-0D034C913D39}">
      <dgm:prSet/>
      <dgm:spPr/>
      <dgm:t>
        <a:bodyPr lIns="72000" tIns="216000"/>
        <a:lstStyle/>
        <a:p>
          <a:r>
            <a:rPr lang="fi-FI" dirty="0" smtClean="0"/>
            <a:t>Poliittiset ja taloudelliset tekijät</a:t>
          </a:r>
          <a:endParaRPr lang="fi-FI" dirty="0"/>
        </a:p>
      </dgm:t>
    </dgm:pt>
    <dgm:pt modelId="{6464545F-86B6-4368-95BC-A0D57D017017}" type="parTrans" cxnId="{E3572384-E0EC-4961-8DF5-BA95E2FCE66D}">
      <dgm:prSet/>
      <dgm:spPr/>
      <dgm:t>
        <a:bodyPr/>
        <a:lstStyle/>
        <a:p>
          <a:endParaRPr lang="fi-FI"/>
        </a:p>
      </dgm:t>
    </dgm:pt>
    <dgm:pt modelId="{904D9425-A845-404F-BBB9-9A4460731BEF}" type="sibTrans" cxnId="{E3572384-E0EC-4961-8DF5-BA95E2FCE66D}">
      <dgm:prSet/>
      <dgm:spPr/>
      <dgm:t>
        <a:bodyPr/>
        <a:lstStyle/>
        <a:p>
          <a:endParaRPr lang="fi-FI"/>
        </a:p>
      </dgm:t>
    </dgm:pt>
    <dgm:pt modelId="{87AF38B3-7950-4226-8DC9-79F22AA6CFFB}">
      <dgm:prSet/>
      <dgm:spPr/>
      <dgm:t>
        <a:bodyPr lIns="72000" tIns="216000"/>
        <a:lstStyle/>
        <a:p>
          <a:r>
            <a:rPr lang="fi-FI" dirty="0" smtClean="0"/>
            <a:t>Turvallisuusasenteet</a:t>
          </a:r>
          <a:endParaRPr lang="fi-FI" dirty="0"/>
        </a:p>
      </dgm:t>
    </dgm:pt>
    <dgm:pt modelId="{59563101-D261-4B27-A9AB-3D199B664A11}" type="parTrans" cxnId="{03271E18-3A3C-4DD1-BE96-4E0A64E1696A}">
      <dgm:prSet/>
      <dgm:spPr/>
      <dgm:t>
        <a:bodyPr/>
        <a:lstStyle/>
        <a:p>
          <a:endParaRPr lang="fi-FI"/>
        </a:p>
      </dgm:t>
    </dgm:pt>
    <dgm:pt modelId="{A617DB52-B700-463C-A090-9F67930A1948}" type="sibTrans" cxnId="{03271E18-3A3C-4DD1-BE96-4E0A64E1696A}">
      <dgm:prSet/>
      <dgm:spPr/>
      <dgm:t>
        <a:bodyPr/>
        <a:lstStyle/>
        <a:p>
          <a:endParaRPr lang="fi-FI"/>
        </a:p>
      </dgm:t>
    </dgm:pt>
    <dgm:pt modelId="{D01A4CDA-ED3C-41A6-8B00-F122EB946DBB}">
      <dgm:prSet/>
      <dgm:spPr/>
      <dgm:t>
        <a:bodyPr lIns="72000" tIns="216000"/>
        <a:lstStyle/>
        <a:p>
          <a:r>
            <a:rPr lang="fi-FI" dirty="0" smtClean="0"/>
            <a:t>Onnettomuusprofiilin muuttuminen ja laajeneminen</a:t>
          </a:r>
          <a:endParaRPr lang="fi-FI" dirty="0"/>
        </a:p>
      </dgm:t>
    </dgm:pt>
    <dgm:pt modelId="{1DFD4229-808F-434C-A8F3-EA8BBA7DC364}" type="parTrans" cxnId="{D3EE58F2-C216-4300-9B78-19E4FB1C547B}">
      <dgm:prSet/>
      <dgm:spPr/>
      <dgm:t>
        <a:bodyPr/>
        <a:lstStyle/>
        <a:p>
          <a:endParaRPr lang="fi-FI"/>
        </a:p>
      </dgm:t>
    </dgm:pt>
    <dgm:pt modelId="{27D2195E-0D75-4D4B-BA12-BCDA8C292CA5}" type="sibTrans" cxnId="{D3EE58F2-C216-4300-9B78-19E4FB1C547B}">
      <dgm:prSet/>
      <dgm:spPr/>
      <dgm:t>
        <a:bodyPr/>
        <a:lstStyle/>
        <a:p>
          <a:endParaRPr lang="fi-FI"/>
        </a:p>
      </dgm:t>
    </dgm:pt>
    <dgm:pt modelId="{27232491-F53F-4ADE-B061-B8D47BDD2BBC}">
      <dgm:prSet/>
      <dgm:spPr/>
      <dgm:t>
        <a:bodyPr tIns="216000"/>
        <a:lstStyle/>
        <a:p>
          <a:r>
            <a:rPr lang="fi-FI" dirty="0" smtClean="0"/>
            <a:t>Tahallinen turvallisuutta heikentävä tai uhkaava toiminta</a:t>
          </a:r>
          <a:endParaRPr lang="fi-FI" dirty="0"/>
        </a:p>
      </dgm:t>
    </dgm:pt>
    <dgm:pt modelId="{AF115688-AFE6-44EA-834A-495BADC9AEA9}" type="parTrans" cxnId="{30782A8B-F7EB-4A01-9C94-F77278123AC4}">
      <dgm:prSet/>
      <dgm:spPr/>
      <dgm:t>
        <a:bodyPr/>
        <a:lstStyle/>
        <a:p>
          <a:endParaRPr lang="fi-FI"/>
        </a:p>
      </dgm:t>
    </dgm:pt>
    <dgm:pt modelId="{7FAAA3F3-C76E-4A63-AAAC-420C6EB88C8A}" type="sibTrans" cxnId="{30782A8B-F7EB-4A01-9C94-F77278123AC4}">
      <dgm:prSet/>
      <dgm:spPr/>
      <dgm:t>
        <a:bodyPr/>
        <a:lstStyle/>
        <a:p>
          <a:endParaRPr lang="fi-FI"/>
        </a:p>
      </dgm:t>
    </dgm:pt>
    <dgm:pt modelId="{6C9E6EA9-1DA4-4A07-ADD8-D993C1628CC6}">
      <dgm:prSet/>
      <dgm:spPr/>
      <dgm:t>
        <a:bodyPr lIns="72000" tIns="108000"/>
        <a:lstStyle/>
        <a:p>
          <a:r>
            <a:rPr lang="fi-FI" dirty="0" smtClean="0"/>
            <a:t>Pelastustoimintaa uudistavat menetelmät</a:t>
          </a:r>
          <a:endParaRPr lang="fi-FI" dirty="0"/>
        </a:p>
      </dgm:t>
    </dgm:pt>
    <dgm:pt modelId="{95FEC6A3-2648-418E-B4E9-751F08BB12A8}" type="parTrans" cxnId="{70BCE090-D452-4751-AC02-78797A2FE0D4}">
      <dgm:prSet/>
      <dgm:spPr/>
      <dgm:t>
        <a:bodyPr/>
        <a:lstStyle/>
        <a:p>
          <a:endParaRPr lang="fi-FI"/>
        </a:p>
      </dgm:t>
    </dgm:pt>
    <dgm:pt modelId="{2E8752F7-7599-4929-87C7-3292C7F1FBF1}" type="sibTrans" cxnId="{70BCE090-D452-4751-AC02-78797A2FE0D4}">
      <dgm:prSet/>
      <dgm:spPr/>
      <dgm:t>
        <a:bodyPr/>
        <a:lstStyle/>
        <a:p>
          <a:endParaRPr lang="fi-FI"/>
        </a:p>
      </dgm:t>
    </dgm:pt>
    <dgm:pt modelId="{5E803345-4360-42DB-BCFD-EEAC14581200}">
      <dgm:prSet/>
      <dgm:spPr/>
      <dgm:t>
        <a:bodyPr/>
        <a:lstStyle/>
        <a:p>
          <a:r>
            <a:rPr lang="fi-FI" dirty="0" smtClean="0">
              <a:solidFill>
                <a:schemeClr val="tx1"/>
              </a:solidFill>
            </a:rPr>
            <a:t>Kansainvälisen toimintaympäristön muutosvaikutukset</a:t>
          </a:r>
          <a:endParaRPr lang="fi-FI" dirty="0"/>
        </a:p>
      </dgm:t>
    </dgm:pt>
    <dgm:pt modelId="{12E2614D-80B8-41C0-9053-39E0274C2EE8}" type="parTrans" cxnId="{75A05FF2-15F1-4FD8-B2FD-B25C434ECD68}">
      <dgm:prSet/>
      <dgm:spPr/>
      <dgm:t>
        <a:bodyPr/>
        <a:lstStyle/>
        <a:p>
          <a:endParaRPr lang="fi-FI"/>
        </a:p>
      </dgm:t>
    </dgm:pt>
    <dgm:pt modelId="{FC85582A-F372-4285-A335-D6A0CCA0EF2E}" type="sibTrans" cxnId="{75A05FF2-15F1-4FD8-B2FD-B25C434ECD68}">
      <dgm:prSet/>
      <dgm:spPr/>
      <dgm:t>
        <a:bodyPr/>
        <a:lstStyle/>
        <a:p>
          <a:endParaRPr lang="fi-FI"/>
        </a:p>
      </dgm:t>
    </dgm:pt>
    <dgm:pt modelId="{A4C0F008-ADD0-4C77-829B-B15501122394}" type="pres">
      <dgm:prSet presAssocID="{922A0159-3A2C-4814-807B-00B8340C2EEE}" presName="Name0" presStyleCnt="0">
        <dgm:presLayoutVars>
          <dgm:dir/>
          <dgm:animLvl val="lvl"/>
          <dgm:resizeHandles/>
        </dgm:presLayoutVars>
      </dgm:prSet>
      <dgm:spPr/>
    </dgm:pt>
    <dgm:pt modelId="{6ABE620B-23F8-483C-9420-4BBAFB8E79B5}" type="pres">
      <dgm:prSet presAssocID="{76B8D859-08D9-4048-B767-64F9CCF2F0F7}" presName="linNode" presStyleCnt="0"/>
      <dgm:spPr/>
    </dgm:pt>
    <dgm:pt modelId="{F62CABE4-407F-41FF-BAFA-E24A0BDFE660}" type="pres">
      <dgm:prSet presAssocID="{76B8D859-08D9-4048-B767-64F9CCF2F0F7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B46523C-CA5F-4EB7-8521-E2927C6CDF68}" type="pres">
      <dgm:prSet presAssocID="{76B8D859-08D9-4048-B767-64F9CCF2F0F7}" presName="childShp" presStyleLbl="bgAccFollowNode1" presStyleIdx="0" presStyleCnt="3" custLinFactNeighborX="-31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EAEEA74-AAA5-416A-A1EE-4A6B68053C6A}" type="pres">
      <dgm:prSet presAssocID="{92EBC831-0349-4962-A904-8A9E5DEA3EAF}" presName="spacing" presStyleCnt="0"/>
      <dgm:spPr/>
    </dgm:pt>
    <dgm:pt modelId="{32B66C75-2198-429F-B176-94FA5470C0A1}" type="pres">
      <dgm:prSet presAssocID="{E3D8BD84-BB16-4CEE-A20B-5ABC59089FEF}" presName="linNode" presStyleCnt="0"/>
      <dgm:spPr/>
    </dgm:pt>
    <dgm:pt modelId="{7986A1F1-1A00-4B29-9DE0-F83D0AFB3877}" type="pres">
      <dgm:prSet presAssocID="{E3D8BD84-BB16-4CEE-A20B-5ABC59089FEF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8B7F935-9651-4F3D-B2C4-5A014B699932}" type="pres">
      <dgm:prSet presAssocID="{E3D8BD84-BB16-4CEE-A20B-5ABC59089FEF}" presName="childShp" presStyleLbl="bgAccFollowNode1" presStyleIdx="1" presStyleCnt="3" custLinFactNeighborY="1261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DB196CC-ABFA-4CC3-9E3A-F41B1D83C731}" type="pres">
      <dgm:prSet presAssocID="{5DEFA59E-C61E-41A8-96BF-CA3A35F79BFE}" presName="spacing" presStyleCnt="0"/>
      <dgm:spPr/>
    </dgm:pt>
    <dgm:pt modelId="{027DE655-1BB4-48AB-AF92-8C35BFAA8E80}" type="pres">
      <dgm:prSet presAssocID="{38DDCD06-A447-4480-9191-0FD393416C6A}" presName="linNode" presStyleCnt="0"/>
      <dgm:spPr/>
    </dgm:pt>
    <dgm:pt modelId="{4473469E-C5BD-46C4-A3BB-E33DCA886BBC}" type="pres">
      <dgm:prSet presAssocID="{38DDCD06-A447-4480-9191-0FD393416C6A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57D1738-F4F0-4A42-9373-CDC9FB70C313}" type="pres">
      <dgm:prSet presAssocID="{38DDCD06-A447-4480-9191-0FD393416C6A}" presName="childShp" presStyleLbl="bgAccFollowNode1" presStyleIdx="2" presStyleCnt="3" custLinFactNeighborX="938" custLinFactNeighborY="-182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4194A225-0663-4489-A316-CC65F91C70CE}" type="presOf" srcId="{DFE3A3E4-BE8A-4FF8-AFB3-618E5283FA09}" destId="{68B7F935-9651-4F3D-B2C4-5A014B699932}" srcOrd="0" destOrd="1" presId="urn:microsoft.com/office/officeart/2005/8/layout/vList6"/>
    <dgm:cxn modelId="{24368F0F-2E62-40D3-AAE9-31E7D4DDC9B7}" srcId="{E3D8BD84-BB16-4CEE-A20B-5ABC59089FEF}" destId="{BE08D733-7722-4CE4-90EC-E1AF5A027BEE}" srcOrd="0" destOrd="0" parTransId="{0D068129-CF00-4AB2-949B-892BB915385B}" sibTransId="{22DD316E-9DA7-4FF2-BB1F-3B9BB68AB5B6}"/>
    <dgm:cxn modelId="{E0EE0A57-564E-48E4-B59D-480E595319B0}" type="presOf" srcId="{922A0159-3A2C-4814-807B-00B8340C2EEE}" destId="{A4C0F008-ADD0-4C77-829B-B15501122394}" srcOrd="0" destOrd="0" presId="urn:microsoft.com/office/officeart/2005/8/layout/vList6"/>
    <dgm:cxn modelId="{2BEB4E24-B26C-47D4-8469-E826C442F58B}" type="presOf" srcId="{62AAF5DC-306F-4264-9830-0D034C913D39}" destId="{FB46523C-CA5F-4EB7-8521-E2927C6CDF68}" srcOrd="0" destOrd="2" presId="urn:microsoft.com/office/officeart/2005/8/layout/vList6"/>
    <dgm:cxn modelId="{B60A0BED-5894-4E7C-BB78-AC7EF0E6AF09}" type="presOf" srcId="{38DDCD06-A447-4480-9191-0FD393416C6A}" destId="{4473469E-C5BD-46C4-A3BB-E33DCA886BBC}" srcOrd="0" destOrd="0" presId="urn:microsoft.com/office/officeart/2005/8/layout/vList6"/>
    <dgm:cxn modelId="{1ED10A1D-2593-4E80-BE47-29B9AD615F16}" srcId="{E3D8BD84-BB16-4CEE-A20B-5ABC59089FEF}" destId="{DFE3A3E4-BE8A-4FF8-AFB3-618E5283FA09}" srcOrd="1" destOrd="0" parTransId="{AB42F593-46E2-4C71-BF78-1EB54351DAD4}" sibTransId="{1FA5588D-0A41-4646-A9D9-642D6C2352DA}"/>
    <dgm:cxn modelId="{EF55B4DB-41E3-452F-9A0B-97AF54879BB1}" type="presOf" srcId="{5E803345-4360-42DB-BCFD-EEAC14581200}" destId="{FB46523C-CA5F-4EB7-8521-E2927C6CDF68}" srcOrd="0" destOrd="3" presId="urn:microsoft.com/office/officeart/2005/8/layout/vList6"/>
    <dgm:cxn modelId="{03271E18-3A3C-4DD1-BE96-4E0A64E1696A}" srcId="{38DDCD06-A447-4480-9191-0FD393416C6A}" destId="{87AF38B3-7950-4226-8DC9-79F22AA6CFFB}" srcOrd="0" destOrd="0" parTransId="{59563101-D261-4B27-A9AB-3D199B664A11}" sibTransId="{A617DB52-B700-463C-A090-9F67930A1948}"/>
    <dgm:cxn modelId="{E3572384-E0EC-4961-8DF5-BA95E2FCE66D}" srcId="{76B8D859-08D9-4048-B767-64F9CCF2F0F7}" destId="{62AAF5DC-306F-4264-9830-0D034C913D39}" srcOrd="2" destOrd="0" parTransId="{6464545F-86B6-4368-95BC-A0D57D017017}" sibTransId="{904D9425-A845-404F-BBB9-9A4460731BEF}"/>
    <dgm:cxn modelId="{EE289B85-C86B-42DC-ACB2-87E0FE7AAFEA}" srcId="{922A0159-3A2C-4814-807B-00B8340C2EEE}" destId="{E3D8BD84-BB16-4CEE-A20B-5ABC59089FEF}" srcOrd="1" destOrd="0" parTransId="{3EC7418F-1104-4127-9962-C3683419CBFB}" sibTransId="{5DEFA59E-C61E-41A8-96BF-CA3A35F79BFE}"/>
    <dgm:cxn modelId="{75A05FF2-15F1-4FD8-B2FD-B25C434ECD68}" srcId="{76B8D859-08D9-4048-B767-64F9CCF2F0F7}" destId="{5E803345-4360-42DB-BCFD-EEAC14581200}" srcOrd="3" destOrd="0" parTransId="{12E2614D-80B8-41C0-9053-39E0274C2EE8}" sibTransId="{FC85582A-F372-4285-A335-D6A0CCA0EF2E}"/>
    <dgm:cxn modelId="{081A47F9-E658-4461-AC1D-4664F1B4CF48}" type="presOf" srcId="{0A19A05C-1582-4D32-9A8B-C088D4B7EFBD}" destId="{FB46523C-CA5F-4EB7-8521-E2927C6CDF68}" srcOrd="0" destOrd="1" presId="urn:microsoft.com/office/officeart/2005/8/layout/vList6"/>
    <dgm:cxn modelId="{D3EE58F2-C216-4300-9B78-19E4FB1C547B}" srcId="{76B8D859-08D9-4048-B767-64F9CCF2F0F7}" destId="{D01A4CDA-ED3C-41A6-8B00-F122EB946DBB}" srcOrd="0" destOrd="0" parTransId="{1DFD4229-808F-434C-A8F3-EA8BBA7DC364}" sibTransId="{27D2195E-0D75-4D4B-BA12-BCDA8C292CA5}"/>
    <dgm:cxn modelId="{2EC43766-5C68-448A-A8E3-23DF56B8F828}" srcId="{922A0159-3A2C-4814-807B-00B8340C2EEE}" destId="{76B8D859-08D9-4048-B767-64F9CCF2F0F7}" srcOrd="0" destOrd="0" parTransId="{DDFD74AA-5AE7-43D8-99AA-A3ADE3176230}" sibTransId="{92EBC831-0349-4962-A904-8A9E5DEA3EAF}"/>
    <dgm:cxn modelId="{30782A8B-F7EB-4A01-9C94-F77278123AC4}" srcId="{38DDCD06-A447-4480-9191-0FD393416C6A}" destId="{27232491-F53F-4ADE-B061-B8D47BDD2BBC}" srcOrd="2" destOrd="0" parTransId="{AF115688-AFE6-44EA-834A-495BADC9AEA9}" sibTransId="{7FAAA3F3-C76E-4A63-AAAC-420C6EB88C8A}"/>
    <dgm:cxn modelId="{578E0372-92C6-455A-B6D2-BA51FD57D07D}" type="presOf" srcId="{E3D8BD84-BB16-4CEE-A20B-5ABC59089FEF}" destId="{7986A1F1-1A00-4B29-9DE0-F83D0AFB3877}" srcOrd="0" destOrd="0" presId="urn:microsoft.com/office/officeart/2005/8/layout/vList6"/>
    <dgm:cxn modelId="{70BCE090-D452-4751-AC02-78797A2FE0D4}" srcId="{E3D8BD84-BB16-4CEE-A20B-5ABC59089FEF}" destId="{6C9E6EA9-1DA4-4A07-ADD8-D993C1628CC6}" srcOrd="3" destOrd="0" parTransId="{95FEC6A3-2648-418E-B4E9-751F08BB12A8}" sibTransId="{2E8752F7-7599-4929-87C7-3292C7F1FBF1}"/>
    <dgm:cxn modelId="{2F28CD88-E235-4793-B150-2097E1458E4A}" type="presOf" srcId="{D01A4CDA-ED3C-41A6-8B00-F122EB946DBB}" destId="{FB46523C-CA5F-4EB7-8521-E2927C6CDF68}" srcOrd="0" destOrd="0" presId="urn:microsoft.com/office/officeart/2005/8/layout/vList6"/>
    <dgm:cxn modelId="{8C097F7C-9532-4614-960B-6F229E64443E}" srcId="{E3D8BD84-BB16-4CEE-A20B-5ABC59089FEF}" destId="{C25C0040-83C2-44A4-98D0-B005E2171825}" srcOrd="2" destOrd="0" parTransId="{52D2ACC6-D4D5-4FEA-AF76-FC5D864E89A2}" sibTransId="{27BBA460-0D9F-498B-B6C5-09E76D108D68}"/>
    <dgm:cxn modelId="{B7D2135F-285E-4168-A32A-EA090116EEC9}" srcId="{38DDCD06-A447-4480-9191-0FD393416C6A}" destId="{34BA42CB-6F1B-48F2-AA7D-D26E82BA8C4F}" srcOrd="1" destOrd="0" parTransId="{0C3F7669-2F5F-4DEA-86CA-950CB7C86B75}" sibTransId="{E3FC52FE-87F5-40BD-B9FD-AD4E4092DFD9}"/>
    <dgm:cxn modelId="{79557ADC-4316-4AF0-997E-6FB644854F43}" type="presOf" srcId="{C25C0040-83C2-44A4-98D0-B005E2171825}" destId="{68B7F935-9651-4F3D-B2C4-5A014B699932}" srcOrd="0" destOrd="2" presId="urn:microsoft.com/office/officeart/2005/8/layout/vList6"/>
    <dgm:cxn modelId="{3DA6B156-BBD3-4D2F-A538-8D805E2DF174}" type="presOf" srcId="{76B8D859-08D9-4048-B767-64F9CCF2F0F7}" destId="{F62CABE4-407F-41FF-BAFA-E24A0BDFE660}" srcOrd="0" destOrd="0" presId="urn:microsoft.com/office/officeart/2005/8/layout/vList6"/>
    <dgm:cxn modelId="{19A9FBED-48F7-437F-82B3-238A012CBD79}" srcId="{922A0159-3A2C-4814-807B-00B8340C2EEE}" destId="{38DDCD06-A447-4480-9191-0FD393416C6A}" srcOrd="2" destOrd="0" parTransId="{AFDA68AB-56BD-4EDB-B7A1-DB2A59E9ABD6}" sibTransId="{3AE53E04-67AA-4933-8435-58068EEEE91A}"/>
    <dgm:cxn modelId="{6173EE39-AFC2-4E06-86D2-5F4CB35D5C0E}" srcId="{76B8D859-08D9-4048-B767-64F9CCF2F0F7}" destId="{0A19A05C-1582-4D32-9A8B-C088D4B7EFBD}" srcOrd="1" destOrd="0" parTransId="{DE879C54-4C43-404D-A7CA-376E3D89376B}" sibTransId="{7A92D547-8F37-49A4-B02A-2372C873FF34}"/>
    <dgm:cxn modelId="{36921B9C-F5E4-468D-A906-4251EE0AA5CD}" type="presOf" srcId="{BE08D733-7722-4CE4-90EC-E1AF5A027BEE}" destId="{68B7F935-9651-4F3D-B2C4-5A014B699932}" srcOrd="0" destOrd="0" presId="urn:microsoft.com/office/officeart/2005/8/layout/vList6"/>
    <dgm:cxn modelId="{98AB4164-2CC8-4EAB-B151-CAAC7715D08F}" type="presOf" srcId="{6C9E6EA9-1DA4-4A07-ADD8-D993C1628CC6}" destId="{68B7F935-9651-4F3D-B2C4-5A014B699932}" srcOrd="0" destOrd="3" presId="urn:microsoft.com/office/officeart/2005/8/layout/vList6"/>
    <dgm:cxn modelId="{EB7E5FBB-B64B-4B20-ABD2-4083BF92EC35}" type="presOf" srcId="{34BA42CB-6F1B-48F2-AA7D-D26E82BA8C4F}" destId="{957D1738-F4F0-4A42-9373-CDC9FB70C313}" srcOrd="0" destOrd="1" presId="urn:microsoft.com/office/officeart/2005/8/layout/vList6"/>
    <dgm:cxn modelId="{AC3B530D-7252-4FCE-8345-EB0D82E67E8A}" type="presOf" srcId="{27232491-F53F-4ADE-B061-B8D47BDD2BBC}" destId="{957D1738-F4F0-4A42-9373-CDC9FB70C313}" srcOrd="0" destOrd="2" presId="urn:microsoft.com/office/officeart/2005/8/layout/vList6"/>
    <dgm:cxn modelId="{22D17A41-80FE-4E45-996E-DA1B046ADB9C}" type="presOf" srcId="{87AF38B3-7950-4226-8DC9-79F22AA6CFFB}" destId="{957D1738-F4F0-4A42-9373-CDC9FB70C313}" srcOrd="0" destOrd="0" presId="urn:microsoft.com/office/officeart/2005/8/layout/vList6"/>
    <dgm:cxn modelId="{DCA8DF07-0104-4EC9-9108-22FA72544D54}" type="presParOf" srcId="{A4C0F008-ADD0-4C77-829B-B15501122394}" destId="{6ABE620B-23F8-483C-9420-4BBAFB8E79B5}" srcOrd="0" destOrd="0" presId="urn:microsoft.com/office/officeart/2005/8/layout/vList6"/>
    <dgm:cxn modelId="{A9E8C3C5-8448-4E3F-99EE-B7D8472E0C65}" type="presParOf" srcId="{6ABE620B-23F8-483C-9420-4BBAFB8E79B5}" destId="{F62CABE4-407F-41FF-BAFA-E24A0BDFE660}" srcOrd="0" destOrd="0" presId="urn:microsoft.com/office/officeart/2005/8/layout/vList6"/>
    <dgm:cxn modelId="{6961FB60-E5C0-43DC-BC0A-9195D8D3F2F4}" type="presParOf" srcId="{6ABE620B-23F8-483C-9420-4BBAFB8E79B5}" destId="{FB46523C-CA5F-4EB7-8521-E2927C6CDF68}" srcOrd="1" destOrd="0" presId="urn:microsoft.com/office/officeart/2005/8/layout/vList6"/>
    <dgm:cxn modelId="{61887B47-F887-4606-B102-DEF13FA15F75}" type="presParOf" srcId="{A4C0F008-ADD0-4C77-829B-B15501122394}" destId="{CEAEEA74-AAA5-416A-A1EE-4A6B68053C6A}" srcOrd="1" destOrd="0" presId="urn:microsoft.com/office/officeart/2005/8/layout/vList6"/>
    <dgm:cxn modelId="{6741BB84-CC13-41E1-8655-E978D7E852A0}" type="presParOf" srcId="{A4C0F008-ADD0-4C77-829B-B15501122394}" destId="{32B66C75-2198-429F-B176-94FA5470C0A1}" srcOrd="2" destOrd="0" presId="urn:microsoft.com/office/officeart/2005/8/layout/vList6"/>
    <dgm:cxn modelId="{1A65BD69-B1F8-474F-BA77-5EB81D916656}" type="presParOf" srcId="{32B66C75-2198-429F-B176-94FA5470C0A1}" destId="{7986A1F1-1A00-4B29-9DE0-F83D0AFB3877}" srcOrd="0" destOrd="0" presId="urn:microsoft.com/office/officeart/2005/8/layout/vList6"/>
    <dgm:cxn modelId="{244B2767-62C7-47C4-B338-67EF9FAD683B}" type="presParOf" srcId="{32B66C75-2198-429F-B176-94FA5470C0A1}" destId="{68B7F935-9651-4F3D-B2C4-5A014B699932}" srcOrd="1" destOrd="0" presId="urn:microsoft.com/office/officeart/2005/8/layout/vList6"/>
    <dgm:cxn modelId="{0A14688B-B98F-45CC-9427-7D08BD23F8C5}" type="presParOf" srcId="{A4C0F008-ADD0-4C77-829B-B15501122394}" destId="{8DB196CC-ABFA-4CC3-9E3A-F41B1D83C731}" srcOrd="3" destOrd="0" presId="urn:microsoft.com/office/officeart/2005/8/layout/vList6"/>
    <dgm:cxn modelId="{2C03FEE9-FC22-4769-9CD0-EA0C4B4CFEC0}" type="presParOf" srcId="{A4C0F008-ADD0-4C77-829B-B15501122394}" destId="{027DE655-1BB4-48AB-AF92-8C35BFAA8E80}" srcOrd="4" destOrd="0" presId="urn:microsoft.com/office/officeart/2005/8/layout/vList6"/>
    <dgm:cxn modelId="{B4053FEC-D31F-4B0D-A492-1902F053EFB6}" type="presParOf" srcId="{027DE655-1BB4-48AB-AF92-8C35BFAA8E80}" destId="{4473469E-C5BD-46C4-A3BB-E33DCA886BBC}" srcOrd="0" destOrd="0" presId="urn:microsoft.com/office/officeart/2005/8/layout/vList6"/>
    <dgm:cxn modelId="{553CEF40-603F-47F1-B50A-B079AC0854B1}" type="presParOf" srcId="{027DE655-1BB4-48AB-AF92-8C35BFAA8E80}" destId="{957D1738-F4F0-4A42-9373-CDC9FB70C31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5DB0CC-0FD6-40E0-A90C-CEE534E75DF1}" type="doc">
      <dgm:prSet loTypeId="urn:microsoft.com/office/officeart/2005/8/layout/process1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i-FI"/>
        </a:p>
      </dgm:t>
    </dgm:pt>
    <dgm:pt modelId="{E19C3502-B7F6-4F58-8271-7CAC21418D8A}">
      <dgm:prSet phldrT="[Teksti]"/>
      <dgm:spPr/>
      <dgm:t>
        <a:bodyPr/>
        <a:lstStyle/>
        <a:p>
          <a:r>
            <a:rPr lang="fi-FI" dirty="0" smtClean="0"/>
            <a:t>Pelastustoimen strategia</a:t>
          </a:r>
          <a:endParaRPr lang="fi-FI" dirty="0"/>
        </a:p>
      </dgm:t>
    </dgm:pt>
    <dgm:pt modelId="{4A2238D8-C1B5-4F63-B2AA-6F7EDE617EF7}" type="parTrans" cxnId="{B1ACD38B-6917-4E54-9850-6BE6EDA10ECC}">
      <dgm:prSet/>
      <dgm:spPr/>
      <dgm:t>
        <a:bodyPr/>
        <a:lstStyle/>
        <a:p>
          <a:endParaRPr lang="fi-FI"/>
        </a:p>
      </dgm:t>
    </dgm:pt>
    <dgm:pt modelId="{895921A0-6D4A-47EF-98D7-3D35D995BC75}" type="sibTrans" cxnId="{B1ACD38B-6917-4E54-9850-6BE6EDA10ECC}">
      <dgm:prSet/>
      <dgm:spPr/>
      <dgm:t>
        <a:bodyPr/>
        <a:lstStyle/>
        <a:p>
          <a:endParaRPr lang="fi-FI"/>
        </a:p>
      </dgm:t>
    </dgm:pt>
    <dgm:pt modelId="{C498FC9D-1AED-4DED-8BF0-607E59CAEEE3}">
      <dgm:prSet phldrT="[Teksti]"/>
      <dgm:spPr/>
      <dgm:t>
        <a:bodyPr/>
        <a:lstStyle/>
        <a:p>
          <a:r>
            <a:rPr lang="fi-FI" dirty="0" smtClean="0"/>
            <a:t>Pelastustoimen tutkimuslinjaukset</a:t>
          </a:r>
          <a:endParaRPr lang="fi-FI" dirty="0"/>
        </a:p>
      </dgm:t>
    </dgm:pt>
    <dgm:pt modelId="{1D387A8B-533D-44C3-B9E0-2DF343716942}" type="parTrans" cxnId="{081BAB68-60E4-41F0-AC8A-F93EDFB3C79A}">
      <dgm:prSet/>
      <dgm:spPr/>
      <dgm:t>
        <a:bodyPr/>
        <a:lstStyle/>
        <a:p>
          <a:endParaRPr lang="fi-FI"/>
        </a:p>
      </dgm:t>
    </dgm:pt>
    <dgm:pt modelId="{347C9EEF-70D2-4A24-B0DB-AB71F89D78A9}" type="sibTrans" cxnId="{081BAB68-60E4-41F0-AC8A-F93EDFB3C79A}">
      <dgm:prSet/>
      <dgm:spPr/>
      <dgm:t>
        <a:bodyPr/>
        <a:lstStyle/>
        <a:p>
          <a:endParaRPr lang="fi-FI"/>
        </a:p>
      </dgm:t>
    </dgm:pt>
    <dgm:pt modelId="{01974E91-F908-42AB-924E-5A07C37F8D31}">
      <dgm:prSet phldrT="[Teksti]"/>
      <dgm:spPr/>
      <dgm:t>
        <a:bodyPr/>
        <a:lstStyle/>
        <a:p>
          <a:r>
            <a:rPr lang="fi-FI" dirty="0" smtClean="0"/>
            <a:t>Pelastusopiston strategia</a:t>
          </a:r>
          <a:endParaRPr lang="fi-FI" dirty="0"/>
        </a:p>
      </dgm:t>
    </dgm:pt>
    <dgm:pt modelId="{D12D022E-034F-43AC-8D36-5631689E1327}" type="parTrans" cxnId="{9A8D2A13-999E-4099-A2BF-196C0DDDAB53}">
      <dgm:prSet/>
      <dgm:spPr/>
      <dgm:t>
        <a:bodyPr/>
        <a:lstStyle/>
        <a:p>
          <a:endParaRPr lang="fi-FI"/>
        </a:p>
      </dgm:t>
    </dgm:pt>
    <dgm:pt modelId="{C7BD0202-FA84-4C0A-856D-E5D4DABF0EAF}" type="sibTrans" cxnId="{9A8D2A13-999E-4099-A2BF-196C0DDDAB53}">
      <dgm:prSet/>
      <dgm:spPr/>
      <dgm:t>
        <a:bodyPr/>
        <a:lstStyle/>
        <a:p>
          <a:endParaRPr lang="fi-FI"/>
        </a:p>
      </dgm:t>
    </dgm:pt>
    <dgm:pt modelId="{215FBF25-A555-4D32-92BF-144DDBFEC187}" type="pres">
      <dgm:prSet presAssocID="{C25DB0CC-0FD6-40E0-A90C-CEE534E75DF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35911E6F-F135-4B7F-B8F7-44252B6F099D}" type="pres">
      <dgm:prSet presAssocID="{E19C3502-B7F6-4F58-8271-7CAC21418D8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60ABB07-B656-4E1F-AC93-163FD0EB243C}" type="pres">
      <dgm:prSet presAssocID="{895921A0-6D4A-47EF-98D7-3D35D995BC75}" presName="sibTrans" presStyleLbl="sibTrans2D1" presStyleIdx="0" presStyleCnt="2" custAng="5400000"/>
      <dgm:spPr/>
      <dgm:t>
        <a:bodyPr/>
        <a:lstStyle/>
        <a:p>
          <a:endParaRPr lang="fi-FI"/>
        </a:p>
      </dgm:t>
    </dgm:pt>
    <dgm:pt modelId="{4C316D22-7D5D-4265-AA49-CC1B3788B993}" type="pres">
      <dgm:prSet presAssocID="{895921A0-6D4A-47EF-98D7-3D35D995BC75}" presName="connectorText" presStyleLbl="sibTrans2D1" presStyleIdx="0" presStyleCnt="2"/>
      <dgm:spPr/>
      <dgm:t>
        <a:bodyPr/>
        <a:lstStyle/>
        <a:p>
          <a:endParaRPr lang="fi-FI"/>
        </a:p>
      </dgm:t>
    </dgm:pt>
    <dgm:pt modelId="{267A4B3F-DA03-4ADE-9B3F-2995AF3B6EF7}" type="pres">
      <dgm:prSet presAssocID="{C498FC9D-1AED-4DED-8BF0-607E59CAEEE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ACDC6A8-EB6E-4044-B2A6-B74E1C099D45}" type="pres">
      <dgm:prSet presAssocID="{347C9EEF-70D2-4A24-B0DB-AB71F89D78A9}" presName="sibTrans" presStyleLbl="sibTrans2D1" presStyleIdx="1" presStyleCnt="2" custAng="5400000"/>
      <dgm:spPr/>
      <dgm:t>
        <a:bodyPr/>
        <a:lstStyle/>
        <a:p>
          <a:endParaRPr lang="fi-FI"/>
        </a:p>
      </dgm:t>
    </dgm:pt>
    <dgm:pt modelId="{BE9BE6B1-255D-4D2F-B197-37FCBC43B9C8}" type="pres">
      <dgm:prSet presAssocID="{347C9EEF-70D2-4A24-B0DB-AB71F89D78A9}" presName="connectorText" presStyleLbl="sibTrans2D1" presStyleIdx="1" presStyleCnt="2"/>
      <dgm:spPr/>
      <dgm:t>
        <a:bodyPr/>
        <a:lstStyle/>
        <a:p>
          <a:endParaRPr lang="fi-FI"/>
        </a:p>
      </dgm:t>
    </dgm:pt>
    <dgm:pt modelId="{C3627EA8-D04D-42EE-B1C6-69C67CB9DFF5}" type="pres">
      <dgm:prSet presAssocID="{01974E91-F908-42AB-924E-5A07C37F8D3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7AD85F8C-157B-424F-A18A-6FD5B41F1217}" type="presOf" srcId="{C25DB0CC-0FD6-40E0-A90C-CEE534E75DF1}" destId="{215FBF25-A555-4D32-92BF-144DDBFEC187}" srcOrd="0" destOrd="0" presId="urn:microsoft.com/office/officeart/2005/8/layout/process1"/>
    <dgm:cxn modelId="{4BF6262F-8CA9-4CE6-8C43-DDD26685537A}" type="presOf" srcId="{895921A0-6D4A-47EF-98D7-3D35D995BC75}" destId="{4C316D22-7D5D-4265-AA49-CC1B3788B993}" srcOrd="1" destOrd="0" presId="urn:microsoft.com/office/officeart/2005/8/layout/process1"/>
    <dgm:cxn modelId="{98763303-6B10-4FEA-967C-FDA0FC0B7D17}" type="presOf" srcId="{C498FC9D-1AED-4DED-8BF0-607E59CAEEE3}" destId="{267A4B3F-DA03-4ADE-9B3F-2995AF3B6EF7}" srcOrd="0" destOrd="0" presId="urn:microsoft.com/office/officeart/2005/8/layout/process1"/>
    <dgm:cxn modelId="{DDEFEE3C-A7F1-4246-A6AE-40403DB522DB}" type="presOf" srcId="{347C9EEF-70D2-4A24-B0DB-AB71F89D78A9}" destId="{BE9BE6B1-255D-4D2F-B197-37FCBC43B9C8}" srcOrd="1" destOrd="0" presId="urn:microsoft.com/office/officeart/2005/8/layout/process1"/>
    <dgm:cxn modelId="{B1ACD38B-6917-4E54-9850-6BE6EDA10ECC}" srcId="{C25DB0CC-0FD6-40E0-A90C-CEE534E75DF1}" destId="{E19C3502-B7F6-4F58-8271-7CAC21418D8A}" srcOrd="0" destOrd="0" parTransId="{4A2238D8-C1B5-4F63-B2AA-6F7EDE617EF7}" sibTransId="{895921A0-6D4A-47EF-98D7-3D35D995BC75}"/>
    <dgm:cxn modelId="{081BAB68-60E4-41F0-AC8A-F93EDFB3C79A}" srcId="{C25DB0CC-0FD6-40E0-A90C-CEE534E75DF1}" destId="{C498FC9D-1AED-4DED-8BF0-607E59CAEEE3}" srcOrd="1" destOrd="0" parTransId="{1D387A8B-533D-44C3-B9E0-2DF343716942}" sibTransId="{347C9EEF-70D2-4A24-B0DB-AB71F89D78A9}"/>
    <dgm:cxn modelId="{DD757662-99F4-4FC2-977A-BEF8CCB2DA0E}" type="presOf" srcId="{E19C3502-B7F6-4F58-8271-7CAC21418D8A}" destId="{35911E6F-F135-4B7F-B8F7-44252B6F099D}" srcOrd="0" destOrd="0" presId="urn:microsoft.com/office/officeart/2005/8/layout/process1"/>
    <dgm:cxn modelId="{0DC80D81-87E8-462A-8123-7E129C11B6C0}" type="presOf" srcId="{01974E91-F908-42AB-924E-5A07C37F8D31}" destId="{C3627EA8-D04D-42EE-B1C6-69C67CB9DFF5}" srcOrd="0" destOrd="0" presId="urn:microsoft.com/office/officeart/2005/8/layout/process1"/>
    <dgm:cxn modelId="{9A8D2A13-999E-4099-A2BF-196C0DDDAB53}" srcId="{C25DB0CC-0FD6-40E0-A90C-CEE534E75DF1}" destId="{01974E91-F908-42AB-924E-5A07C37F8D31}" srcOrd="2" destOrd="0" parTransId="{D12D022E-034F-43AC-8D36-5631689E1327}" sibTransId="{C7BD0202-FA84-4C0A-856D-E5D4DABF0EAF}"/>
    <dgm:cxn modelId="{54CA2B78-A337-4E39-B6BE-A116D3CCAD52}" type="presOf" srcId="{895921A0-6D4A-47EF-98D7-3D35D995BC75}" destId="{360ABB07-B656-4E1F-AC93-163FD0EB243C}" srcOrd="0" destOrd="0" presId="urn:microsoft.com/office/officeart/2005/8/layout/process1"/>
    <dgm:cxn modelId="{E1DABC37-ADED-48DE-9E5F-C2EFE52D4E57}" type="presOf" srcId="{347C9EEF-70D2-4A24-B0DB-AB71F89D78A9}" destId="{3ACDC6A8-EB6E-4044-B2A6-B74E1C099D45}" srcOrd="0" destOrd="0" presId="urn:microsoft.com/office/officeart/2005/8/layout/process1"/>
    <dgm:cxn modelId="{65B201EE-DD2E-49CD-AE8F-54889EF218FD}" type="presParOf" srcId="{215FBF25-A555-4D32-92BF-144DDBFEC187}" destId="{35911E6F-F135-4B7F-B8F7-44252B6F099D}" srcOrd="0" destOrd="0" presId="urn:microsoft.com/office/officeart/2005/8/layout/process1"/>
    <dgm:cxn modelId="{8CDDBA5E-5C96-4F91-9F01-D96D25B1A188}" type="presParOf" srcId="{215FBF25-A555-4D32-92BF-144DDBFEC187}" destId="{360ABB07-B656-4E1F-AC93-163FD0EB243C}" srcOrd="1" destOrd="0" presId="urn:microsoft.com/office/officeart/2005/8/layout/process1"/>
    <dgm:cxn modelId="{6A95286E-4F13-4D58-A4CF-32F8D0236A5B}" type="presParOf" srcId="{360ABB07-B656-4E1F-AC93-163FD0EB243C}" destId="{4C316D22-7D5D-4265-AA49-CC1B3788B993}" srcOrd="0" destOrd="0" presId="urn:microsoft.com/office/officeart/2005/8/layout/process1"/>
    <dgm:cxn modelId="{F06DE472-4C1F-4F0F-B487-55C6A6B81646}" type="presParOf" srcId="{215FBF25-A555-4D32-92BF-144DDBFEC187}" destId="{267A4B3F-DA03-4ADE-9B3F-2995AF3B6EF7}" srcOrd="2" destOrd="0" presId="urn:microsoft.com/office/officeart/2005/8/layout/process1"/>
    <dgm:cxn modelId="{8881DE01-114B-4DCD-9102-216D7C8E0FBC}" type="presParOf" srcId="{215FBF25-A555-4D32-92BF-144DDBFEC187}" destId="{3ACDC6A8-EB6E-4044-B2A6-B74E1C099D45}" srcOrd="3" destOrd="0" presId="urn:microsoft.com/office/officeart/2005/8/layout/process1"/>
    <dgm:cxn modelId="{EA607CCE-DF0E-4756-B1B1-23910431F3DB}" type="presParOf" srcId="{3ACDC6A8-EB6E-4044-B2A6-B74E1C099D45}" destId="{BE9BE6B1-255D-4D2F-B197-37FCBC43B9C8}" srcOrd="0" destOrd="0" presId="urn:microsoft.com/office/officeart/2005/8/layout/process1"/>
    <dgm:cxn modelId="{9FC53D0F-90E2-4C85-BF4D-63B2582E5F14}" type="presParOf" srcId="{215FBF25-A555-4D32-92BF-144DDBFEC187}" destId="{C3627EA8-D04D-42EE-B1C6-69C67CB9DFF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25DB0CC-0FD6-40E0-A90C-CEE534E75DF1}" type="doc">
      <dgm:prSet loTypeId="urn:microsoft.com/office/officeart/2005/8/layout/process1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i-FI"/>
        </a:p>
      </dgm:t>
    </dgm:pt>
    <dgm:pt modelId="{E19C3502-B7F6-4F58-8271-7CAC21418D8A}">
      <dgm:prSet phldrT="[Teksti]" custT="1"/>
      <dgm:spPr/>
      <dgm:t>
        <a:bodyPr/>
        <a:lstStyle/>
        <a:p>
          <a:r>
            <a:rPr lang="fi-FI" sz="2100" dirty="0" smtClean="0"/>
            <a:t>Päätöksenteon tueksi</a:t>
          </a:r>
          <a:endParaRPr lang="fi-FI" sz="2100" dirty="0"/>
        </a:p>
      </dgm:t>
    </dgm:pt>
    <dgm:pt modelId="{4A2238D8-C1B5-4F63-B2AA-6F7EDE617EF7}" type="parTrans" cxnId="{B1ACD38B-6917-4E54-9850-6BE6EDA10ECC}">
      <dgm:prSet/>
      <dgm:spPr/>
      <dgm:t>
        <a:bodyPr/>
        <a:lstStyle/>
        <a:p>
          <a:endParaRPr lang="fi-FI"/>
        </a:p>
      </dgm:t>
    </dgm:pt>
    <dgm:pt modelId="{895921A0-6D4A-47EF-98D7-3D35D995BC75}" type="sibTrans" cxnId="{B1ACD38B-6917-4E54-9850-6BE6EDA10ECC}">
      <dgm:prSet/>
      <dgm:spPr/>
      <dgm:t>
        <a:bodyPr/>
        <a:lstStyle/>
        <a:p>
          <a:endParaRPr lang="fi-FI"/>
        </a:p>
      </dgm:t>
    </dgm:pt>
    <dgm:pt modelId="{C498FC9D-1AED-4DED-8BF0-607E59CAEEE3}">
      <dgm:prSet phldrT="[Teksti]" custT="1"/>
      <dgm:spPr/>
      <dgm:t>
        <a:bodyPr/>
        <a:lstStyle/>
        <a:p>
          <a:r>
            <a:rPr lang="fi-FI" sz="2100" dirty="0" smtClean="0"/>
            <a:t>Toiminnan kehittämiseen</a:t>
          </a:r>
          <a:endParaRPr lang="fi-FI" sz="2100" dirty="0"/>
        </a:p>
      </dgm:t>
    </dgm:pt>
    <dgm:pt modelId="{1D387A8B-533D-44C3-B9E0-2DF343716942}" type="parTrans" cxnId="{081BAB68-60E4-41F0-AC8A-F93EDFB3C79A}">
      <dgm:prSet/>
      <dgm:spPr/>
      <dgm:t>
        <a:bodyPr/>
        <a:lstStyle/>
        <a:p>
          <a:endParaRPr lang="fi-FI"/>
        </a:p>
      </dgm:t>
    </dgm:pt>
    <dgm:pt modelId="{347C9EEF-70D2-4A24-B0DB-AB71F89D78A9}" type="sibTrans" cxnId="{081BAB68-60E4-41F0-AC8A-F93EDFB3C79A}">
      <dgm:prSet/>
      <dgm:spPr/>
      <dgm:t>
        <a:bodyPr/>
        <a:lstStyle/>
        <a:p>
          <a:endParaRPr lang="fi-FI"/>
        </a:p>
      </dgm:t>
    </dgm:pt>
    <dgm:pt modelId="{01974E91-F908-42AB-924E-5A07C37F8D31}">
      <dgm:prSet phldrT="[Teksti]" custT="1"/>
      <dgm:spPr/>
      <dgm:t>
        <a:bodyPr/>
        <a:lstStyle/>
        <a:p>
          <a:r>
            <a:rPr lang="fi-FI" sz="2100" dirty="0" smtClean="0"/>
            <a:t>Koulutuksen kehittämiseen</a:t>
          </a:r>
          <a:endParaRPr lang="fi-FI" sz="2100" dirty="0"/>
        </a:p>
      </dgm:t>
    </dgm:pt>
    <dgm:pt modelId="{D12D022E-034F-43AC-8D36-5631689E1327}" type="parTrans" cxnId="{9A8D2A13-999E-4099-A2BF-196C0DDDAB53}">
      <dgm:prSet/>
      <dgm:spPr/>
      <dgm:t>
        <a:bodyPr/>
        <a:lstStyle/>
        <a:p>
          <a:endParaRPr lang="fi-FI"/>
        </a:p>
      </dgm:t>
    </dgm:pt>
    <dgm:pt modelId="{C7BD0202-FA84-4C0A-856D-E5D4DABF0EAF}" type="sibTrans" cxnId="{9A8D2A13-999E-4099-A2BF-196C0DDDAB53}">
      <dgm:prSet/>
      <dgm:spPr/>
      <dgm:t>
        <a:bodyPr/>
        <a:lstStyle/>
        <a:p>
          <a:endParaRPr lang="fi-FI"/>
        </a:p>
      </dgm:t>
    </dgm:pt>
    <dgm:pt modelId="{215FBF25-A555-4D32-92BF-144DDBFEC187}" type="pres">
      <dgm:prSet presAssocID="{C25DB0CC-0FD6-40E0-A90C-CEE534E75DF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35911E6F-F135-4B7F-B8F7-44252B6F099D}" type="pres">
      <dgm:prSet presAssocID="{E19C3502-B7F6-4F58-8271-7CAC21418D8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60ABB07-B656-4E1F-AC93-163FD0EB243C}" type="pres">
      <dgm:prSet presAssocID="{895921A0-6D4A-47EF-98D7-3D35D995BC75}" presName="sibTrans" presStyleLbl="sibTrans2D1" presStyleIdx="0" presStyleCnt="2" custAng="5400000"/>
      <dgm:spPr/>
      <dgm:t>
        <a:bodyPr/>
        <a:lstStyle/>
        <a:p>
          <a:endParaRPr lang="fi-FI"/>
        </a:p>
      </dgm:t>
    </dgm:pt>
    <dgm:pt modelId="{4C316D22-7D5D-4265-AA49-CC1B3788B993}" type="pres">
      <dgm:prSet presAssocID="{895921A0-6D4A-47EF-98D7-3D35D995BC75}" presName="connectorText" presStyleLbl="sibTrans2D1" presStyleIdx="0" presStyleCnt="2"/>
      <dgm:spPr/>
      <dgm:t>
        <a:bodyPr/>
        <a:lstStyle/>
        <a:p>
          <a:endParaRPr lang="fi-FI"/>
        </a:p>
      </dgm:t>
    </dgm:pt>
    <dgm:pt modelId="{267A4B3F-DA03-4ADE-9B3F-2995AF3B6EF7}" type="pres">
      <dgm:prSet presAssocID="{C498FC9D-1AED-4DED-8BF0-607E59CAEEE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ACDC6A8-EB6E-4044-B2A6-B74E1C099D45}" type="pres">
      <dgm:prSet presAssocID="{347C9EEF-70D2-4A24-B0DB-AB71F89D78A9}" presName="sibTrans" presStyleLbl="sibTrans2D1" presStyleIdx="1" presStyleCnt="2" custAng="5400000"/>
      <dgm:spPr/>
      <dgm:t>
        <a:bodyPr/>
        <a:lstStyle/>
        <a:p>
          <a:endParaRPr lang="fi-FI"/>
        </a:p>
      </dgm:t>
    </dgm:pt>
    <dgm:pt modelId="{BE9BE6B1-255D-4D2F-B197-37FCBC43B9C8}" type="pres">
      <dgm:prSet presAssocID="{347C9EEF-70D2-4A24-B0DB-AB71F89D78A9}" presName="connectorText" presStyleLbl="sibTrans2D1" presStyleIdx="1" presStyleCnt="2"/>
      <dgm:spPr/>
      <dgm:t>
        <a:bodyPr/>
        <a:lstStyle/>
        <a:p>
          <a:endParaRPr lang="fi-FI"/>
        </a:p>
      </dgm:t>
    </dgm:pt>
    <dgm:pt modelId="{C3627EA8-D04D-42EE-B1C6-69C67CB9DFF5}" type="pres">
      <dgm:prSet presAssocID="{01974E91-F908-42AB-924E-5A07C37F8D3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C8ADB216-4120-4BD1-97CE-92E5E40048C8}" type="presOf" srcId="{895921A0-6D4A-47EF-98D7-3D35D995BC75}" destId="{4C316D22-7D5D-4265-AA49-CC1B3788B993}" srcOrd="1" destOrd="0" presId="urn:microsoft.com/office/officeart/2005/8/layout/process1"/>
    <dgm:cxn modelId="{9A8D2A13-999E-4099-A2BF-196C0DDDAB53}" srcId="{C25DB0CC-0FD6-40E0-A90C-CEE534E75DF1}" destId="{01974E91-F908-42AB-924E-5A07C37F8D31}" srcOrd="2" destOrd="0" parTransId="{D12D022E-034F-43AC-8D36-5631689E1327}" sibTransId="{C7BD0202-FA84-4C0A-856D-E5D4DABF0EAF}"/>
    <dgm:cxn modelId="{287E6409-8182-4945-B5BC-0BADA8399A21}" type="presOf" srcId="{E19C3502-B7F6-4F58-8271-7CAC21418D8A}" destId="{35911E6F-F135-4B7F-B8F7-44252B6F099D}" srcOrd="0" destOrd="0" presId="urn:microsoft.com/office/officeart/2005/8/layout/process1"/>
    <dgm:cxn modelId="{11C56BD3-DD48-4548-9A8B-2242E6D9CEDF}" type="presOf" srcId="{C498FC9D-1AED-4DED-8BF0-607E59CAEEE3}" destId="{267A4B3F-DA03-4ADE-9B3F-2995AF3B6EF7}" srcOrd="0" destOrd="0" presId="urn:microsoft.com/office/officeart/2005/8/layout/process1"/>
    <dgm:cxn modelId="{F85CE3D1-034A-4D45-A1F6-236D174847F3}" type="presOf" srcId="{895921A0-6D4A-47EF-98D7-3D35D995BC75}" destId="{360ABB07-B656-4E1F-AC93-163FD0EB243C}" srcOrd="0" destOrd="0" presId="urn:microsoft.com/office/officeart/2005/8/layout/process1"/>
    <dgm:cxn modelId="{62531005-90B6-42D1-98E9-2CFF27E2DE28}" type="presOf" srcId="{C25DB0CC-0FD6-40E0-A90C-CEE534E75DF1}" destId="{215FBF25-A555-4D32-92BF-144DDBFEC187}" srcOrd="0" destOrd="0" presId="urn:microsoft.com/office/officeart/2005/8/layout/process1"/>
    <dgm:cxn modelId="{C9D1346F-578D-45A9-89F7-294569149F26}" type="presOf" srcId="{347C9EEF-70D2-4A24-B0DB-AB71F89D78A9}" destId="{BE9BE6B1-255D-4D2F-B197-37FCBC43B9C8}" srcOrd="1" destOrd="0" presId="urn:microsoft.com/office/officeart/2005/8/layout/process1"/>
    <dgm:cxn modelId="{FBFB161E-138A-489A-93D6-C76230DB3A2D}" type="presOf" srcId="{01974E91-F908-42AB-924E-5A07C37F8D31}" destId="{C3627EA8-D04D-42EE-B1C6-69C67CB9DFF5}" srcOrd="0" destOrd="0" presId="urn:microsoft.com/office/officeart/2005/8/layout/process1"/>
    <dgm:cxn modelId="{B1ACD38B-6917-4E54-9850-6BE6EDA10ECC}" srcId="{C25DB0CC-0FD6-40E0-A90C-CEE534E75DF1}" destId="{E19C3502-B7F6-4F58-8271-7CAC21418D8A}" srcOrd="0" destOrd="0" parTransId="{4A2238D8-C1B5-4F63-B2AA-6F7EDE617EF7}" sibTransId="{895921A0-6D4A-47EF-98D7-3D35D995BC75}"/>
    <dgm:cxn modelId="{081BAB68-60E4-41F0-AC8A-F93EDFB3C79A}" srcId="{C25DB0CC-0FD6-40E0-A90C-CEE534E75DF1}" destId="{C498FC9D-1AED-4DED-8BF0-607E59CAEEE3}" srcOrd="1" destOrd="0" parTransId="{1D387A8B-533D-44C3-B9E0-2DF343716942}" sibTransId="{347C9EEF-70D2-4A24-B0DB-AB71F89D78A9}"/>
    <dgm:cxn modelId="{A3E595E3-F527-4588-B633-27E586FE6DF6}" type="presOf" srcId="{347C9EEF-70D2-4A24-B0DB-AB71F89D78A9}" destId="{3ACDC6A8-EB6E-4044-B2A6-B74E1C099D45}" srcOrd="0" destOrd="0" presId="urn:microsoft.com/office/officeart/2005/8/layout/process1"/>
    <dgm:cxn modelId="{AC5C0BE8-5672-42D1-AA0A-ECA430FC341D}" type="presParOf" srcId="{215FBF25-A555-4D32-92BF-144DDBFEC187}" destId="{35911E6F-F135-4B7F-B8F7-44252B6F099D}" srcOrd="0" destOrd="0" presId="urn:microsoft.com/office/officeart/2005/8/layout/process1"/>
    <dgm:cxn modelId="{9F7FC513-1911-4A5E-85E6-E9C1A7E1D271}" type="presParOf" srcId="{215FBF25-A555-4D32-92BF-144DDBFEC187}" destId="{360ABB07-B656-4E1F-AC93-163FD0EB243C}" srcOrd="1" destOrd="0" presId="urn:microsoft.com/office/officeart/2005/8/layout/process1"/>
    <dgm:cxn modelId="{3254E46D-852E-46B2-9131-3F4F0B4153F5}" type="presParOf" srcId="{360ABB07-B656-4E1F-AC93-163FD0EB243C}" destId="{4C316D22-7D5D-4265-AA49-CC1B3788B993}" srcOrd="0" destOrd="0" presId="urn:microsoft.com/office/officeart/2005/8/layout/process1"/>
    <dgm:cxn modelId="{A57A5E4A-0782-4F80-A499-C2C455FBB900}" type="presParOf" srcId="{215FBF25-A555-4D32-92BF-144DDBFEC187}" destId="{267A4B3F-DA03-4ADE-9B3F-2995AF3B6EF7}" srcOrd="2" destOrd="0" presId="urn:microsoft.com/office/officeart/2005/8/layout/process1"/>
    <dgm:cxn modelId="{047FE59F-B9CE-476A-B41D-746780A5260F}" type="presParOf" srcId="{215FBF25-A555-4D32-92BF-144DDBFEC187}" destId="{3ACDC6A8-EB6E-4044-B2A6-B74E1C099D45}" srcOrd="3" destOrd="0" presId="urn:microsoft.com/office/officeart/2005/8/layout/process1"/>
    <dgm:cxn modelId="{C4A08FA8-DEAC-4134-8916-79FE93E47AD5}" type="presParOf" srcId="{3ACDC6A8-EB6E-4044-B2A6-B74E1C099D45}" destId="{BE9BE6B1-255D-4D2F-B197-37FCBC43B9C8}" srcOrd="0" destOrd="0" presId="urn:microsoft.com/office/officeart/2005/8/layout/process1"/>
    <dgm:cxn modelId="{7362D8D2-7499-4907-A487-F9BC8223835E}" type="presParOf" srcId="{215FBF25-A555-4D32-92BF-144DDBFEC187}" destId="{C3627EA8-D04D-42EE-B1C6-69C67CB9DFF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25DB0CC-0FD6-40E0-A90C-CEE534E75DF1}" type="doc">
      <dgm:prSet loTypeId="urn:microsoft.com/office/officeart/2005/8/layout/process1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i-FI"/>
        </a:p>
      </dgm:t>
    </dgm:pt>
    <dgm:pt modelId="{E19C3502-B7F6-4F58-8271-7CAC21418D8A}">
      <dgm:prSet phldrT="[Teksti]" custT="1"/>
      <dgm:spPr/>
      <dgm:t>
        <a:bodyPr/>
        <a:lstStyle/>
        <a:p>
          <a:r>
            <a:rPr lang="fi-FI" sz="2100" dirty="0" smtClean="0"/>
            <a:t>Optimoidaan ulkopuolinen rahoitus</a:t>
          </a:r>
          <a:endParaRPr lang="fi-FI" sz="2100" dirty="0"/>
        </a:p>
      </dgm:t>
    </dgm:pt>
    <dgm:pt modelId="{4A2238D8-C1B5-4F63-B2AA-6F7EDE617EF7}" type="parTrans" cxnId="{B1ACD38B-6917-4E54-9850-6BE6EDA10ECC}">
      <dgm:prSet/>
      <dgm:spPr/>
      <dgm:t>
        <a:bodyPr/>
        <a:lstStyle/>
        <a:p>
          <a:endParaRPr lang="fi-FI"/>
        </a:p>
      </dgm:t>
    </dgm:pt>
    <dgm:pt modelId="{895921A0-6D4A-47EF-98D7-3D35D995BC75}" type="sibTrans" cxnId="{B1ACD38B-6917-4E54-9850-6BE6EDA10ECC}">
      <dgm:prSet/>
      <dgm:spPr/>
      <dgm:t>
        <a:bodyPr/>
        <a:lstStyle/>
        <a:p>
          <a:endParaRPr lang="fi-FI"/>
        </a:p>
      </dgm:t>
    </dgm:pt>
    <dgm:pt modelId="{C498FC9D-1AED-4DED-8BF0-607E59CAEEE3}">
      <dgm:prSet phldrT="[Teksti]"/>
      <dgm:spPr/>
      <dgm:t>
        <a:bodyPr/>
        <a:lstStyle/>
        <a:p>
          <a:r>
            <a:rPr lang="fi-FI" dirty="0" err="1" smtClean="0"/>
            <a:t>Yhteiskehitetään</a:t>
          </a:r>
          <a:r>
            <a:rPr lang="fi-FI" dirty="0" smtClean="0"/>
            <a:t> &amp; </a:t>
          </a:r>
          <a:r>
            <a:rPr lang="fi-FI" dirty="0" err="1" smtClean="0"/>
            <a:t>vuorovaikutetaan</a:t>
          </a:r>
          <a:endParaRPr lang="fi-FI" dirty="0"/>
        </a:p>
      </dgm:t>
    </dgm:pt>
    <dgm:pt modelId="{1D387A8B-533D-44C3-B9E0-2DF343716942}" type="parTrans" cxnId="{081BAB68-60E4-41F0-AC8A-F93EDFB3C79A}">
      <dgm:prSet/>
      <dgm:spPr/>
      <dgm:t>
        <a:bodyPr/>
        <a:lstStyle/>
        <a:p>
          <a:endParaRPr lang="fi-FI"/>
        </a:p>
      </dgm:t>
    </dgm:pt>
    <dgm:pt modelId="{347C9EEF-70D2-4A24-B0DB-AB71F89D78A9}" type="sibTrans" cxnId="{081BAB68-60E4-41F0-AC8A-F93EDFB3C79A}">
      <dgm:prSet/>
      <dgm:spPr/>
      <dgm:t>
        <a:bodyPr/>
        <a:lstStyle/>
        <a:p>
          <a:endParaRPr lang="fi-FI"/>
        </a:p>
      </dgm:t>
    </dgm:pt>
    <dgm:pt modelId="{01974E91-F908-42AB-924E-5A07C37F8D31}">
      <dgm:prSet phldrT="[Teksti]"/>
      <dgm:spPr/>
      <dgm:t>
        <a:bodyPr/>
        <a:lstStyle/>
        <a:p>
          <a:r>
            <a:rPr lang="fi-FI" dirty="0" smtClean="0"/>
            <a:t>TKIO-ympäristö</a:t>
          </a:r>
          <a:endParaRPr lang="fi-FI" dirty="0"/>
        </a:p>
      </dgm:t>
    </dgm:pt>
    <dgm:pt modelId="{D12D022E-034F-43AC-8D36-5631689E1327}" type="parTrans" cxnId="{9A8D2A13-999E-4099-A2BF-196C0DDDAB53}">
      <dgm:prSet/>
      <dgm:spPr/>
      <dgm:t>
        <a:bodyPr/>
        <a:lstStyle/>
        <a:p>
          <a:endParaRPr lang="fi-FI"/>
        </a:p>
      </dgm:t>
    </dgm:pt>
    <dgm:pt modelId="{C7BD0202-FA84-4C0A-856D-E5D4DABF0EAF}" type="sibTrans" cxnId="{9A8D2A13-999E-4099-A2BF-196C0DDDAB53}">
      <dgm:prSet/>
      <dgm:spPr/>
      <dgm:t>
        <a:bodyPr/>
        <a:lstStyle/>
        <a:p>
          <a:endParaRPr lang="fi-FI"/>
        </a:p>
      </dgm:t>
    </dgm:pt>
    <dgm:pt modelId="{215FBF25-A555-4D32-92BF-144DDBFEC187}" type="pres">
      <dgm:prSet presAssocID="{C25DB0CC-0FD6-40E0-A90C-CEE534E75DF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35911E6F-F135-4B7F-B8F7-44252B6F099D}" type="pres">
      <dgm:prSet presAssocID="{E19C3502-B7F6-4F58-8271-7CAC21418D8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60ABB07-B656-4E1F-AC93-163FD0EB243C}" type="pres">
      <dgm:prSet presAssocID="{895921A0-6D4A-47EF-98D7-3D35D995BC75}" presName="sibTrans" presStyleLbl="sibTrans2D1" presStyleIdx="0" presStyleCnt="2" custAng="5400000"/>
      <dgm:spPr/>
      <dgm:t>
        <a:bodyPr/>
        <a:lstStyle/>
        <a:p>
          <a:endParaRPr lang="fi-FI"/>
        </a:p>
      </dgm:t>
    </dgm:pt>
    <dgm:pt modelId="{4C316D22-7D5D-4265-AA49-CC1B3788B993}" type="pres">
      <dgm:prSet presAssocID="{895921A0-6D4A-47EF-98D7-3D35D995BC75}" presName="connectorText" presStyleLbl="sibTrans2D1" presStyleIdx="0" presStyleCnt="2"/>
      <dgm:spPr/>
      <dgm:t>
        <a:bodyPr/>
        <a:lstStyle/>
        <a:p>
          <a:endParaRPr lang="fi-FI"/>
        </a:p>
      </dgm:t>
    </dgm:pt>
    <dgm:pt modelId="{267A4B3F-DA03-4ADE-9B3F-2995AF3B6EF7}" type="pres">
      <dgm:prSet presAssocID="{C498FC9D-1AED-4DED-8BF0-607E59CAEEE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ACDC6A8-EB6E-4044-B2A6-B74E1C099D45}" type="pres">
      <dgm:prSet presAssocID="{347C9EEF-70D2-4A24-B0DB-AB71F89D78A9}" presName="sibTrans" presStyleLbl="sibTrans2D1" presStyleIdx="1" presStyleCnt="2" custAng="5400000"/>
      <dgm:spPr/>
      <dgm:t>
        <a:bodyPr/>
        <a:lstStyle/>
        <a:p>
          <a:endParaRPr lang="fi-FI"/>
        </a:p>
      </dgm:t>
    </dgm:pt>
    <dgm:pt modelId="{BE9BE6B1-255D-4D2F-B197-37FCBC43B9C8}" type="pres">
      <dgm:prSet presAssocID="{347C9EEF-70D2-4A24-B0DB-AB71F89D78A9}" presName="connectorText" presStyleLbl="sibTrans2D1" presStyleIdx="1" presStyleCnt="2"/>
      <dgm:spPr/>
      <dgm:t>
        <a:bodyPr/>
        <a:lstStyle/>
        <a:p>
          <a:endParaRPr lang="fi-FI"/>
        </a:p>
      </dgm:t>
    </dgm:pt>
    <dgm:pt modelId="{C3627EA8-D04D-42EE-B1C6-69C67CB9DFF5}" type="pres">
      <dgm:prSet presAssocID="{01974E91-F908-42AB-924E-5A07C37F8D3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1DDCB193-234E-4D9C-9886-F0F83B54B67F}" type="presOf" srcId="{01974E91-F908-42AB-924E-5A07C37F8D31}" destId="{C3627EA8-D04D-42EE-B1C6-69C67CB9DFF5}" srcOrd="0" destOrd="0" presId="urn:microsoft.com/office/officeart/2005/8/layout/process1"/>
    <dgm:cxn modelId="{1BA49987-6848-4CA4-ACD5-2659569825FE}" type="presOf" srcId="{347C9EEF-70D2-4A24-B0DB-AB71F89D78A9}" destId="{3ACDC6A8-EB6E-4044-B2A6-B74E1C099D45}" srcOrd="0" destOrd="0" presId="urn:microsoft.com/office/officeart/2005/8/layout/process1"/>
    <dgm:cxn modelId="{F284815E-B928-4B91-8684-04929BAF9CEC}" type="presOf" srcId="{C25DB0CC-0FD6-40E0-A90C-CEE534E75DF1}" destId="{215FBF25-A555-4D32-92BF-144DDBFEC187}" srcOrd="0" destOrd="0" presId="urn:microsoft.com/office/officeart/2005/8/layout/process1"/>
    <dgm:cxn modelId="{B1ACD38B-6917-4E54-9850-6BE6EDA10ECC}" srcId="{C25DB0CC-0FD6-40E0-A90C-CEE534E75DF1}" destId="{E19C3502-B7F6-4F58-8271-7CAC21418D8A}" srcOrd="0" destOrd="0" parTransId="{4A2238D8-C1B5-4F63-B2AA-6F7EDE617EF7}" sibTransId="{895921A0-6D4A-47EF-98D7-3D35D995BC75}"/>
    <dgm:cxn modelId="{081BAB68-60E4-41F0-AC8A-F93EDFB3C79A}" srcId="{C25DB0CC-0FD6-40E0-A90C-CEE534E75DF1}" destId="{C498FC9D-1AED-4DED-8BF0-607E59CAEEE3}" srcOrd="1" destOrd="0" parTransId="{1D387A8B-533D-44C3-B9E0-2DF343716942}" sibTransId="{347C9EEF-70D2-4A24-B0DB-AB71F89D78A9}"/>
    <dgm:cxn modelId="{4774B896-D1D4-4029-803E-1FE98149BB88}" type="presOf" srcId="{E19C3502-B7F6-4F58-8271-7CAC21418D8A}" destId="{35911E6F-F135-4B7F-B8F7-44252B6F099D}" srcOrd="0" destOrd="0" presId="urn:microsoft.com/office/officeart/2005/8/layout/process1"/>
    <dgm:cxn modelId="{7727CFD7-D8F4-41FF-8DA8-0AB8B7E75FAB}" type="presOf" srcId="{C498FC9D-1AED-4DED-8BF0-607E59CAEEE3}" destId="{267A4B3F-DA03-4ADE-9B3F-2995AF3B6EF7}" srcOrd="0" destOrd="0" presId="urn:microsoft.com/office/officeart/2005/8/layout/process1"/>
    <dgm:cxn modelId="{866E9642-F52D-44AA-8E4D-F064FB1D78B3}" type="presOf" srcId="{895921A0-6D4A-47EF-98D7-3D35D995BC75}" destId="{360ABB07-B656-4E1F-AC93-163FD0EB243C}" srcOrd="0" destOrd="0" presId="urn:microsoft.com/office/officeart/2005/8/layout/process1"/>
    <dgm:cxn modelId="{E63B7D2D-693F-411C-85CA-AFCAAF98314D}" type="presOf" srcId="{895921A0-6D4A-47EF-98D7-3D35D995BC75}" destId="{4C316D22-7D5D-4265-AA49-CC1B3788B993}" srcOrd="1" destOrd="0" presId="urn:microsoft.com/office/officeart/2005/8/layout/process1"/>
    <dgm:cxn modelId="{9A8D2A13-999E-4099-A2BF-196C0DDDAB53}" srcId="{C25DB0CC-0FD6-40E0-A90C-CEE534E75DF1}" destId="{01974E91-F908-42AB-924E-5A07C37F8D31}" srcOrd="2" destOrd="0" parTransId="{D12D022E-034F-43AC-8D36-5631689E1327}" sibTransId="{C7BD0202-FA84-4C0A-856D-E5D4DABF0EAF}"/>
    <dgm:cxn modelId="{80DFDB60-8BE8-4A6D-8650-840DAEE46B65}" type="presOf" srcId="{347C9EEF-70D2-4A24-B0DB-AB71F89D78A9}" destId="{BE9BE6B1-255D-4D2F-B197-37FCBC43B9C8}" srcOrd="1" destOrd="0" presId="urn:microsoft.com/office/officeart/2005/8/layout/process1"/>
    <dgm:cxn modelId="{9B6A3756-8A7C-4904-99D1-8C6299E896AD}" type="presParOf" srcId="{215FBF25-A555-4D32-92BF-144DDBFEC187}" destId="{35911E6F-F135-4B7F-B8F7-44252B6F099D}" srcOrd="0" destOrd="0" presId="urn:microsoft.com/office/officeart/2005/8/layout/process1"/>
    <dgm:cxn modelId="{1BF4A630-9A2D-4DCC-8FB3-214BC0CC3D8C}" type="presParOf" srcId="{215FBF25-A555-4D32-92BF-144DDBFEC187}" destId="{360ABB07-B656-4E1F-AC93-163FD0EB243C}" srcOrd="1" destOrd="0" presId="urn:microsoft.com/office/officeart/2005/8/layout/process1"/>
    <dgm:cxn modelId="{7239B9FA-13E3-4C0A-A370-82C2C9234C6F}" type="presParOf" srcId="{360ABB07-B656-4E1F-AC93-163FD0EB243C}" destId="{4C316D22-7D5D-4265-AA49-CC1B3788B993}" srcOrd="0" destOrd="0" presId="urn:microsoft.com/office/officeart/2005/8/layout/process1"/>
    <dgm:cxn modelId="{D8B685C6-7A36-4DB8-8E47-759862CD8CD9}" type="presParOf" srcId="{215FBF25-A555-4D32-92BF-144DDBFEC187}" destId="{267A4B3F-DA03-4ADE-9B3F-2995AF3B6EF7}" srcOrd="2" destOrd="0" presId="urn:microsoft.com/office/officeart/2005/8/layout/process1"/>
    <dgm:cxn modelId="{18FA6D2B-1F50-4C72-A47F-5234691AEC41}" type="presParOf" srcId="{215FBF25-A555-4D32-92BF-144DDBFEC187}" destId="{3ACDC6A8-EB6E-4044-B2A6-B74E1C099D45}" srcOrd="3" destOrd="0" presId="urn:microsoft.com/office/officeart/2005/8/layout/process1"/>
    <dgm:cxn modelId="{8B0C833D-D08F-4552-839E-A97347758F0C}" type="presParOf" srcId="{3ACDC6A8-EB6E-4044-B2A6-B74E1C099D45}" destId="{BE9BE6B1-255D-4D2F-B197-37FCBC43B9C8}" srcOrd="0" destOrd="0" presId="urn:microsoft.com/office/officeart/2005/8/layout/process1"/>
    <dgm:cxn modelId="{34A09886-80B7-49D7-AF94-1A5DA8BC691C}" type="presParOf" srcId="{215FBF25-A555-4D32-92BF-144DDBFEC187}" destId="{C3627EA8-D04D-42EE-B1C6-69C67CB9DFF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08F697-C624-4450-96A2-EEA73593ADD0}">
      <dsp:nvSpPr>
        <dsp:cNvPr id="0" name=""/>
        <dsp:cNvSpPr/>
      </dsp:nvSpPr>
      <dsp:spPr>
        <a:xfrm>
          <a:off x="2548088" y="1003"/>
          <a:ext cx="2258982" cy="2258982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smtClean="0"/>
            <a:t>Tutkimustoiminta</a:t>
          </a:r>
          <a:endParaRPr lang="fi-FI" sz="1800" kern="1200" dirty="0"/>
        </a:p>
      </dsp:txBody>
      <dsp:txXfrm>
        <a:off x="3112834" y="1003"/>
        <a:ext cx="1129491" cy="1863660"/>
      </dsp:txXfrm>
    </dsp:sp>
    <dsp:sp modelId="{6105DEE7-6D7B-447A-8951-FCADCB7945D5}">
      <dsp:nvSpPr>
        <dsp:cNvPr id="0" name=""/>
        <dsp:cNvSpPr/>
      </dsp:nvSpPr>
      <dsp:spPr>
        <a:xfrm rot="7200000">
          <a:off x="3855133" y="2264871"/>
          <a:ext cx="2258982" cy="2258982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Kehittämistoiminta</a:t>
          </a:r>
          <a:endParaRPr lang="fi-FI" sz="1600" kern="1200" dirty="0"/>
        </a:p>
      </dsp:txBody>
      <dsp:txXfrm rot="-5400000">
        <a:off x="4223974" y="2928447"/>
        <a:ext cx="1863660" cy="1129491"/>
      </dsp:txXfrm>
    </dsp:sp>
    <dsp:sp modelId="{06C78699-C393-4798-9E59-A9534A7EB030}">
      <dsp:nvSpPr>
        <dsp:cNvPr id="0" name=""/>
        <dsp:cNvSpPr/>
      </dsp:nvSpPr>
      <dsp:spPr>
        <a:xfrm rot="14400000">
          <a:off x="1241044" y="2264871"/>
          <a:ext cx="2258982" cy="2258982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Innovaatiotoiminta</a:t>
          </a:r>
          <a:endParaRPr lang="fi-FI" sz="1600" kern="1200" dirty="0"/>
        </a:p>
      </dsp:txBody>
      <dsp:txXfrm rot="5400000">
        <a:off x="1267526" y="2928446"/>
        <a:ext cx="1863660" cy="11294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46523C-CA5F-4EB7-8521-E2927C6CDF68}">
      <dsp:nvSpPr>
        <dsp:cNvPr id="0" name=""/>
        <dsp:cNvSpPr/>
      </dsp:nvSpPr>
      <dsp:spPr>
        <a:xfrm>
          <a:off x="3281503" y="0"/>
          <a:ext cx="4937760" cy="14143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000" tIns="216000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300" kern="1200" dirty="0" smtClean="0"/>
            <a:t>Onnettomuusprofiilin muuttuminen ja laajeneminen</a:t>
          </a:r>
          <a:endParaRPr lang="fi-FI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300" kern="1200" dirty="0" smtClean="0"/>
            <a:t>Sosiaaliset riskit</a:t>
          </a:r>
          <a:endParaRPr lang="fi-FI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300" kern="1200" dirty="0" smtClean="0"/>
            <a:t>Poliittiset ja taloudelliset tekijät</a:t>
          </a:r>
          <a:endParaRPr lang="fi-FI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300" kern="1200" dirty="0" smtClean="0">
              <a:solidFill>
                <a:schemeClr val="tx1"/>
              </a:solidFill>
            </a:rPr>
            <a:t>Kansainvälisen toimintaympäristön muutosvaikutukset</a:t>
          </a:r>
          <a:endParaRPr lang="fi-FI" sz="1300" kern="1200" dirty="0"/>
        </a:p>
      </dsp:txBody>
      <dsp:txXfrm>
        <a:off x="3281503" y="176795"/>
        <a:ext cx="4407374" cy="1060773"/>
      </dsp:txXfrm>
    </dsp:sp>
    <dsp:sp modelId="{F62CABE4-407F-41FF-BAFA-E24A0BDFE660}">
      <dsp:nvSpPr>
        <dsp:cNvPr id="0" name=""/>
        <dsp:cNvSpPr/>
      </dsp:nvSpPr>
      <dsp:spPr>
        <a:xfrm>
          <a:off x="0" y="0"/>
          <a:ext cx="3291840" cy="141436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500" kern="1200" dirty="0" smtClean="0"/>
            <a:t>Pelastustoimi muuttuvassa toimintaympäristössä</a:t>
          </a:r>
          <a:endParaRPr lang="fi-FI" sz="2500" kern="1200" dirty="0"/>
        </a:p>
      </dsp:txBody>
      <dsp:txXfrm>
        <a:off x="69044" y="69044"/>
        <a:ext cx="3153752" cy="1276275"/>
      </dsp:txXfrm>
    </dsp:sp>
    <dsp:sp modelId="{68B7F935-9651-4F3D-B2C4-5A014B699932}">
      <dsp:nvSpPr>
        <dsp:cNvPr id="0" name=""/>
        <dsp:cNvSpPr/>
      </dsp:nvSpPr>
      <dsp:spPr>
        <a:xfrm>
          <a:off x="3291839" y="1573634"/>
          <a:ext cx="4937760" cy="14143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000" tIns="108000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300" kern="1200" dirty="0" smtClean="0"/>
            <a:t>Pelastustoimen roolin muutos</a:t>
          </a:r>
          <a:endParaRPr lang="fi-FI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300" kern="1200" dirty="0" smtClean="0"/>
            <a:t>Palvelujärjestelmän toimivuus ja laatu</a:t>
          </a:r>
          <a:endParaRPr lang="fi-FI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300" kern="1200" dirty="0" smtClean="0"/>
            <a:t>Henkilöstön osaaminen, osaamisvaatimukset ja koulutus</a:t>
          </a:r>
          <a:endParaRPr lang="fi-FI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300" kern="1200" dirty="0" smtClean="0"/>
            <a:t>Pelastustoimintaa uudistavat menetelmät</a:t>
          </a:r>
          <a:endParaRPr lang="fi-FI" sz="1300" kern="1200" dirty="0"/>
        </a:p>
      </dsp:txBody>
      <dsp:txXfrm>
        <a:off x="3291839" y="1750429"/>
        <a:ext cx="4407374" cy="1060773"/>
      </dsp:txXfrm>
    </dsp:sp>
    <dsp:sp modelId="{7986A1F1-1A00-4B29-9DE0-F83D0AFB3877}">
      <dsp:nvSpPr>
        <dsp:cNvPr id="0" name=""/>
        <dsp:cNvSpPr/>
      </dsp:nvSpPr>
      <dsp:spPr>
        <a:xfrm>
          <a:off x="0" y="1555799"/>
          <a:ext cx="3291840" cy="141436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500" kern="1200" dirty="0" smtClean="0"/>
            <a:t> Pelastustoimen  tehtävät ja toiminta</a:t>
          </a:r>
          <a:endParaRPr lang="fi-FI" sz="2500" kern="1200" dirty="0"/>
        </a:p>
      </dsp:txBody>
      <dsp:txXfrm>
        <a:off x="69044" y="1624843"/>
        <a:ext cx="3153752" cy="1276275"/>
      </dsp:txXfrm>
    </dsp:sp>
    <dsp:sp modelId="{957D1738-F4F0-4A42-9373-CDC9FB70C313}">
      <dsp:nvSpPr>
        <dsp:cNvPr id="0" name=""/>
        <dsp:cNvSpPr/>
      </dsp:nvSpPr>
      <dsp:spPr>
        <a:xfrm>
          <a:off x="3291839" y="3085801"/>
          <a:ext cx="4937760" cy="14143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000" tIns="216000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300" kern="1200" dirty="0" smtClean="0"/>
            <a:t>Turvallisuusasenteet</a:t>
          </a:r>
          <a:endParaRPr lang="fi-FI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300" kern="1200" dirty="0" smtClean="0"/>
            <a:t>Vuorovaikutus</a:t>
          </a:r>
          <a:endParaRPr lang="fi-FI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300" kern="1200" dirty="0" smtClean="0"/>
            <a:t>Tahallinen turvallisuutta heikentävä tai uhkaava toiminta</a:t>
          </a:r>
          <a:endParaRPr lang="fi-FI" sz="1300" kern="1200" dirty="0"/>
        </a:p>
      </dsp:txBody>
      <dsp:txXfrm>
        <a:off x="3291839" y="3262596"/>
        <a:ext cx="4407374" cy="1060773"/>
      </dsp:txXfrm>
    </dsp:sp>
    <dsp:sp modelId="{4473469E-C5BD-46C4-A3BB-E33DCA886BBC}">
      <dsp:nvSpPr>
        <dsp:cNvPr id="0" name=""/>
        <dsp:cNvSpPr/>
      </dsp:nvSpPr>
      <dsp:spPr>
        <a:xfrm>
          <a:off x="0" y="3111599"/>
          <a:ext cx="3291840" cy="141436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500" kern="1200" dirty="0" smtClean="0"/>
            <a:t>Yksilöiden rooli turvallisuudessa</a:t>
          </a:r>
          <a:endParaRPr lang="fi-FI" sz="2500" kern="1200" dirty="0"/>
        </a:p>
      </dsp:txBody>
      <dsp:txXfrm>
        <a:off x="69044" y="3180643"/>
        <a:ext cx="3153752" cy="12762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911E6F-F135-4B7F-B8F7-44252B6F099D}">
      <dsp:nvSpPr>
        <dsp:cNvPr id="0" name=""/>
        <dsp:cNvSpPr/>
      </dsp:nvSpPr>
      <dsp:spPr>
        <a:xfrm>
          <a:off x="7608" y="0"/>
          <a:ext cx="2274087" cy="10250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dirty="0" smtClean="0"/>
            <a:t>Pelastustoimen strategia</a:t>
          </a:r>
          <a:endParaRPr lang="fi-FI" sz="2100" kern="1200" dirty="0"/>
        </a:p>
      </dsp:txBody>
      <dsp:txXfrm>
        <a:off x="37630" y="30022"/>
        <a:ext cx="2214043" cy="964989"/>
      </dsp:txXfrm>
    </dsp:sp>
    <dsp:sp modelId="{360ABB07-B656-4E1F-AC93-163FD0EB243C}">
      <dsp:nvSpPr>
        <dsp:cNvPr id="0" name=""/>
        <dsp:cNvSpPr/>
      </dsp:nvSpPr>
      <dsp:spPr>
        <a:xfrm rot="5400000">
          <a:off x="2509104" y="230529"/>
          <a:ext cx="482106" cy="5639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700" kern="1200"/>
        </a:p>
      </dsp:txBody>
      <dsp:txXfrm>
        <a:off x="2581420" y="271008"/>
        <a:ext cx="337474" cy="338383"/>
      </dsp:txXfrm>
    </dsp:sp>
    <dsp:sp modelId="{267A4B3F-DA03-4ADE-9B3F-2995AF3B6EF7}">
      <dsp:nvSpPr>
        <dsp:cNvPr id="0" name=""/>
        <dsp:cNvSpPr/>
      </dsp:nvSpPr>
      <dsp:spPr>
        <a:xfrm>
          <a:off x="3191330" y="0"/>
          <a:ext cx="2274087" cy="10250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dirty="0" smtClean="0"/>
            <a:t>Pelastustoimen tutkimuslinjaukset</a:t>
          </a:r>
          <a:endParaRPr lang="fi-FI" sz="2100" kern="1200" dirty="0"/>
        </a:p>
      </dsp:txBody>
      <dsp:txXfrm>
        <a:off x="3221352" y="30022"/>
        <a:ext cx="2214043" cy="964989"/>
      </dsp:txXfrm>
    </dsp:sp>
    <dsp:sp modelId="{3ACDC6A8-EB6E-4044-B2A6-B74E1C099D45}">
      <dsp:nvSpPr>
        <dsp:cNvPr id="0" name=""/>
        <dsp:cNvSpPr/>
      </dsp:nvSpPr>
      <dsp:spPr>
        <a:xfrm rot="5400000">
          <a:off x="5692826" y="230529"/>
          <a:ext cx="482106" cy="5639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700" kern="1200"/>
        </a:p>
      </dsp:txBody>
      <dsp:txXfrm>
        <a:off x="5765142" y="271008"/>
        <a:ext cx="337474" cy="338383"/>
      </dsp:txXfrm>
    </dsp:sp>
    <dsp:sp modelId="{C3627EA8-D04D-42EE-B1C6-69C67CB9DFF5}">
      <dsp:nvSpPr>
        <dsp:cNvPr id="0" name=""/>
        <dsp:cNvSpPr/>
      </dsp:nvSpPr>
      <dsp:spPr>
        <a:xfrm>
          <a:off x="6375053" y="0"/>
          <a:ext cx="2274087" cy="10250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dirty="0" smtClean="0"/>
            <a:t>Pelastusopiston strategia</a:t>
          </a:r>
          <a:endParaRPr lang="fi-FI" sz="2100" kern="1200" dirty="0"/>
        </a:p>
      </dsp:txBody>
      <dsp:txXfrm>
        <a:off x="6405075" y="30022"/>
        <a:ext cx="2214043" cy="9649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911E6F-F135-4B7F-B8F7-44252B6F099D}">
      <dsp:nvSpPr>
        <dsp:cNvPr id="0" name=""/>
        <dsp:cNvSpPr/>
      </dsp:nvSpPr>
      <dsp:spPr>
        <a:xfrm>
          <a:off x="7608" y="0"/>
          <a:ext cx="2274087" cy="10250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dirty="0" smtClean="0"/>
            <a:t>Päätöksenteon tueksi</a:t>
          </a:r>
          <a:endParaRPr lang="fi-FI" sz="2100" kern="1200" dirty="0"/>
        </a:p>
      </dsp:txBody>
      <dsp:txXfrm>
        <a:off x="37630" y="30022"/>
        <a:ext cx="2214043" cy="964989"/>
      </dsp:txXfrm>
    </dsp:sp>
    <dsp:sp modelId="{360ABB07-B656-4E1F-AC93-163FD0EB243C}">
      <dsp:nvSpPr>
        <dsp:cNvPr id="0" name=""/>
        <dsp:cNvSpPr/>
      </dsp:nvSpPr>
      <dsp:spPr>
        <a:xfrm rot="5400000">
          <a:off x="2509104" y="230529"/>
          <a:ext cx="482106" cy="5639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2400" kern="1200"/>
        </a:p>
      </dsp:txBody>
      <dsp:txXfrm>
        <a:off x="2581420" y="271008"/>
        <a:ext cx="337474" cy="338383"/>
      </dsp:txXfrm>
    </dsp:sp>
    <dsp:sp modelId="{267A4B3F-DA03-4ADE-9B3F-2995AF3B6EF7}">
      <dsp:nvSpPr>
        <dsp:cNvPr id="0" name=""/>
        <dsp:cNvSpPr/>
      </dsp:nvSpPr>
      <dsp:spPr>
        <a:xfrm>
          <a:off x="3191330" y="0"/>
          <a:ext cx="2274087" cy="10250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dirty="0" smtClean="0"/>
            <a:t>Toiminnan kehittämiseen</a:t>
          </a:r>
          <a:endParaRPr lang="fi-FI" sz="2100" kern="1200" dirty="0"/>
        </a:p>
      </dsp:txBody>
      <dsp:txXfrm>
        <a:off x="3221352" y="30022"/>
        <a:ext cx="2214043" cy="964989"/>
      </dsp:txXfrm>
    </dsp:sp>
    <dsp:sp modelId="{3ACDC6A8-EB6E-4044-B2A6-B74E1C099D45}">
      <dsp:nvSpPr>
        <dsp:cNvPr id="0" name=""/>
        <dsp:cNvSpPr/>
      </dsp:nvSpPr>
      <dsp:spPr>
        <a:xfrm rot="5400000">
          <a:off x="5692826" y="230529"/>
          <a:ext cx="482106" cy="5639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2400" kern="1200"/>
        </a:p>
      </dsp:txBody>
      <dsp:txXfrm>
        <a:off x="5765142" y="271008"/>
        <a:ext cx="337474" cy="338383"/>
      </dsp:txXfrm>
    </dsp:sp>
    <dsp:sp modelId="{C3627EA8-D04D-42EE-B1C6-69C67CB9DFF5}">
      <dsp:nvSpPr>
        <dsp:cNvPr id="0" name=""/>
        <dsp:cNvSpPr/>
      </dsp:nvSpPr>
      <dsp:spPr>
        <a:xfrm>
          <a:off x="6375053" y="0"/>
          <a:ext cx="2274087" cy="10250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dirty="0" smtClean="0"/>
            <a:t>Koulutuksen kehittämiseen</a:t>
          </a:r>
          <a:endParaRPr lang="fi-FI" sz="2100" kern="1200" dirty="0"/>
        </a:p>
      </dsp:txBody>
      <dsp:txXfrm>
        <a:off x="6405075" y="30022"/>
        <a:ext cx="2214043" cy="9649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911E6F-F135-4B7F-B8F7-44252B6F099D}">
      <dsp:nvSpPr>
        <dsp:cNvPr id="0" name=""/>
        <dsp:cNvSpPr/>
      </dsp:nvSpPr>
      <dsp:spPr>
        <a:xfrm>
          <a:off x="11827" y="0"/>
          <a:ext cx="2271866" cy="10250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dirty="0" smtClean="0"/>
            <a:t>Optimoidaan ulkopuolinen rahoitus</a:t>
          </a:r>
          <a:endParaRPr lang="fi-FI" sz="2100" kern="1200" dirty="0"/>
        </a:p>
      </dsp:txBody>
      <dsp:txXfrm>
        <a:off x="41849" y="30022"/>
        <a:ext cx="2211822" cy="964989"/>
      </dsp:txXfrm>
    </dsp:sp>
    <dsp:sp modelId="{360ABB07-B656-4E1F-AC93-163FD0EB243C}">
      <dsp:nvSpPr>
        <dsp:cNvPr id="0" name=""/>
        <dsp:cNvSpPr/>
      </dsp:nvSpPr>
      <dsp:spPr>
        <a:xfrm rot="5400000">
          <a:off x="2510881" y="230805"/>
          <a:ext cx="481635" cy="5634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700" kern="1200"/>
        </a:p>
      </dsp:txBody>
      <dsp:txXfrm>
        <a:off x="2583126" y="271244"/>
        <a:ext cx="337145" cy="338054"/>
      </dsp:txXfrm>
    </dsp:sp>
    <dsp:sp modelId="{267A4B3F-DA03-4ADE-9B3F-2995AF3B6EF7}">
      <dsp:nvSpPr>
        <dsp:cNvPr id="0" name=""/>
        <dsp:cNvSpPr/>
      </dsp:nvSpPr>
      <dsp:spPr>
        <a:xfrm>
          <a:off x="3192441" y="0"/>
          <a:ext cx="2271866" cy="10250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dirty="0" err="1" smtClean="0"/>
            <a:t>Yhteiskehitetään</a:t>
          </a:r>
          <a:r>
            <a:rPr lang="fi-FI" sz="2100" kern="1200" dirty="0" smtClean="0"/>
            <a:t> &amp; </a:t>
          </a:r>
          <a:r>
            <a:rPr lang="fi-FI" sz="2100" kern="1200" dirty="0" err="1" smtClean="0"/>
            <a:t>vuorovaikutetaan</a:t>
          </a:r>
          <a:endParaRPr lang="fi-FI" sz="2100" kern="1200" dirty="0"/>
        </a:p>
      </dsp:txBody>
      <dsp:txXfrm>
        <a:off x="3222463" y="30022"/>
        <a:ext cx="2211822" cy="964989"/>
      </dsp:txXfrm>
    </dsp:sp>
    <dsp:sp modelId="{3ACDC6A8-EB6E-4044-B2A6-B74E1C099D45}">
      <dsp:nvSpPr>
        <dsp:cNvPr id="0" name=""/>
        <dsp:cNvSpPr/>
      </dsp:nvSpPr>
      <dsp:spPr>
        <a:xfrm rot="5400000">
          <a:off x="5691494" y="230805"/>
          <a:ext cx="481635" cy="5634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700" kern="1200"/>
        </a:p>
      </dsp:txBody>
      <dsp:txXfrm>
        <a:off x="5763739" y="271244"/>
        <a:ext cx="337145" cy="338054"/>
      </dsp:txXfrm>
    </dsp:sp>
    <dsp:sp modelId="{C3627EA8-D04D-42EE-B1C6-69C67CB9DFF5}">
      <dsp:nvSpPr>
        <dsp:cNvPr id="0" name=""/>
        <dsp:cNvSpPr/>
      </dsp:nvSpPr>
      <dsp:spPr>
        <a:xfrm>
          <a:off x="6373054" y="0"/>
          <a:ext cx="2271866" cy="10250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dirty="0" smtClean="0"/>
            <a:t>TKIO-ympäristö</a:t>
          </a:r>
          <a:endParaRPr lang="fi-FI" sz="2100" kern="1200" dirty="0"/>
        </a:p>
      </dsp:txBody>
      <dsp:txXfrm>
        <a:off x="6403076" y="30022"/>
        <a:ext cx="2211822" cy="9649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8513" cy="511813"/>
          </a:xfrm>
          <a:prstGeom prst="rect">
            <a:avLst/>
          </a:prstGeom>
        </p:spPr>
        <p:txBody>
          <a:bodyPr vert="horz" lIns="95088" tIns="47544" rIns="95088" bIns="47544" rtlCol="0"/>
          <a:lstStyle>
            <a:lvl1pPr algn="l">
              <a:defRPr sz="1200"/>
            </a:lvl1pPr>
          </a:lstStyle>
          <a:p>
            <a:endParaRPr lang="fi-FI" dirty="0">
              <a:latin typeface="Calibri" pitchFamily="34" charset="0"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4022304" y="2"/>
            <a:ext cx="3078513" cy="511813"/>
          </a:xfrm>
          <a:prstGeom prst="rect">
            <a:avLst/>
          </a:prstGeom>
        </p:spPr>
        <p:txBody>
          <a:bodyPr vert="horz" lIns="95088" tIns="47544" rIns="95088" bIns="47544" rtlCol="0"/>
          <a:lstStyle>
            <a:lvl1pPr algn="r">
              <a:defRPr sz="1200"/>
            </a:lvl1pPr>
          </a:lstStyle>
          <a:p>
            <a:fld id="{A588B69F-472D-47FC-92B1-10E82CD46966}" type="datetimeFigureOut">
              <a:rPr lang="fi-FI" smtClean="0">
                <a:latin typeface="Calibri" pitchFamily="34" charset="0"/>
              </a:rPr>
              <a:t>6.6.2018</a:t>
            </a:fld>
            <a:endParaRPr lang="fi-FI" dirty="0">
              <a:latin typeface="Calibri" pitchFamily="34" charset="0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1" y="9721155"/>
            <a:ext cx="3078513" cy="511812"/>
          </a:xfrm>
          <a:prstGeom prst="rect">
            <a:avLst/>
          </a:prstGeom>
        </p:spPr>
        <p:txBody>
          <a:bodyPr vert="horz" lIns="95088" tIns="47544" rIns="95088" bIns="47544" rtlCol="0" anchor="b"/>
          <a:lstStyle>
            <a:lvl1pPr algn="l">
              <a:defRPr sz="1200"/>
            </a:lvl1pPr>
          </a:lstStyle>
          <a:p>
            <a:r>
              <a:rPr lang="fi-FI" dirty="0" smtClean="0">
                <a:latin typeface="Calibri" pitchFamily="34" charset="0"/>
              </a:rPr>
              <a:t>www.pelastusopisto.fi</a:t>
            </a:r>
            <a:endParaRPr lang="fi-FI" dirty="0">
              <a:latin typeface="Calibri" pitchFamily="34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4022304" y="9721155"/>
            <a:ext cx="3078513" cy="511812"/>
          </a:xfrm>
          <a:prstGeom prst="rect">
            <a:avLst/>
          </a:prstGeom>
        </p:spPr>
        <p:txBody>
          <a:bodyPr vert="horz" lIns="95088" tIns="47544" rIns="95088" bIns="47544" rtlCol="0" anchor="b"/>
          <a:lstStyle>
            <a:lvl1pPr algn="r">
              <a:defRPr sz="1200"/>
            </a:lvl1pPr>
          </a:lstStyle>
          <a:p>
            <a:fld id="{FD198BAD-852B-4023-9909-8F266E6F0DEA}" type="slidenum">
              <a:rPr lang="fi-FI" smtClean="0">
                <a:latin typeface="Calibri" pitchFamily="34" charset="0"/>
              </a:rPr>
              <a:t>‹#›</a:t>
            </a:fld>
            <a:endParaRPr lang="fi-FI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66738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739" cy="511730"/>
          </a:xfrm>
          <a:prstGeom prst="rect">
            <a:avLst/>
          </a:prstGeom>
        </p:spPr>
        <p:txBody>
          <a:bodyPr vert="horz" lIns="95088" tIns="47544" rIns="95088" bIns="47544" rtlCol="0"/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4023093" y="1"/>
            <a:ext cx="3077739" cy="511730"/>
          </a:xfrm>
          <a:prstGeom prst="rect">
            <a:avLst/>
          </a:prstGeom>
        </p:spPr>
        <p:txBody>
          <a:bodyPr vert="horz" lIns="95088" tIns="47544" rIns="95088" bIns="47544" rtlCol="0"/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5690BDF-EDF3-4835-AD5F-EBCC66236ACE}" type="datetimeFigureOut">
              <a:rPr lang="fi-FI" smtClean="0"/>
              <a:pPr/>
              <a:t>6.6.2018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21275" cy="3840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88" tIns="47544" rIns="95088" bIns="47544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5"/>
          </a:xfrm>
          <a:prstGeom prst="rect">
            <a:avLst/>
          </a:prstGeom>
        </p:spPr>
        <p:txBody>
          <a:bodyPr vert="horz" lIns="95088" tIns="47544" rIns="95088" bIns="47544" rtlCol="0"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7739" cy="511730"/>
          </a:xfrm>
          <a:prstGeom prst="rect">
            <a:avLst/>
          </a:prstGeom>
        </p:spPr>
        <p:txBody>
          <a:bodyPr vert="horz" lIns="95088" tIns="47544" rIns="95088" bIns="47544" rtlCol="0" anchor="b"/>
          <a:lstStyle>
            <a:lvl1pPr algn="l">
              <a:defRPr sz="1200">
                <a:latin typeface="Calibri" pitchFamily="34" charset="0"/>
              </a:defRPr>
            </a:lvl1pPr>
          </a:lstStyle>
          <a:p>
            <a:r>
              <a:rPr lang="fi-FI" dirty="0" err="1" smtClean="0"/>
              <a:t>www.pelastusopisto.fi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4023093" y="9721106"/>
            <a:ext cx="3077739" cy="511730"/>
          </a:xfrm>
          <a:prstGeom prst="rect">
            <a:avLst/>
          </a:prstGeom>
        </p:spPr>
        <p:txBody>
          <a:bodyPr vert="horz" lIns="95088" tIns="47544" rIns="95088" bIns="47544" rtlCol="0" anchor="b"/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868F8B0-B620-43FA-B579-FA83CB235A1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304999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01137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baseline="0" dirty="0" smtClean="0"/>
              <a:t>Hakemus sisällä:</a:t>
            </a:r>
          </a:p>
          <a:p>
            <a:r>
              <a:rPr lang="fi-FI" baseline="0" dirty="0" smtClean="0"/>
              <a:t>- </a:t>
            </a:r>
          </a:p>
          <a:p>
            <a:r>
              <a:rPr lang="fi-FI" baseline="0" dirty="0" smtClean="0"/>
              <a:t>Valmisteilla:</a:t>
            </a:r>
          </a:p>
          <a:p>
            <a:pPr marL="178291" indent="-178291">
              <a:buFontTx/>
              <a:buChar char="-"/>
            </a:pPr>
            <a:r>
              <a:rPr lang="fi-FI" baseline="0" dirty="0" smtClean="0"/>
              <a:t>Altistumista vähentävät alusasut (TTL)</a:t>
            </a:r>
          </a:p>
          <a:p>
            <a:pPr marL="178291" indent="-178291">
              <a:buFontTx/>
              <a:buChar char="-"/>
            </a:pPr>
            <a:r>
              <a:rPr lang="fi-FI" baseline="0" dirty="0" smtClean="0"/>
              <a:t>Evaluation </a:t>
            </a:r>
            <a:r>
              <a:rPr lang="fi-FI" baseline="0" dirty="0" err="1" smtClean="0"/>
              <a:t>model</a:t>
            </a:r>
            <a:r>
              <a:rPr lang="fi-FI" baseline="0" dirty="0" smtClean="0"/>
              <a:t> to </a:t>
            </a:r>
            <a:r>
              <a:rPr lang="fi-FI" baseline="0" dirty="0" err="1" smtClean="0"/>
              <a:t>assess</a:t>
            </a:r>
            <a:r>
              <a:rPr lang="fi-FI" baseline="0" dirty="0" smtClean="0"/>
              <a:t> prevention </a:t>
            </a:r>
            <a:r>
              <a:rPr lang="fi-FI" baseline="0" dirty="0" err="1" smtClean="0"/>
              <a:t>measures</a:t>
            </a:r>
            <a:r>
              <a:rPr lang="fi-FI" baseline="0" dirty="0" smtClean="0"/>
              <a:t> (</a:t>
            </a:r>
            <a:r>
              <a:rPr lang="fi-FI" baseline="0" dirty="0" err="1" smtClean="0"/>
              <a:t>Päästeamet</a:t>
            </a:r>
            <a:r>
              <a:rPr lang="fi-FI" baseline="0" dirty="0" smtClean="0"/>
              <a:t>, EU)</a:t>
            </a:r>
          </a:p>
          <a:p>
            <a:pPr marL="178291" indent="-178291">
              <a:buFontTx/>
              <a:buChar char="-"/>
            </a:pPr>
            <a:r>
              <a:rPr lang="fi-FI" baseline="0" dirty="0" smtClean="0"/>
              <a:t>Opas evakuoinnin suunnitteluun ja toimeenpanoon (Korhonen)</a:t>
            </a:r>
          </a:p>
          <a:p>
            <a:pPr marL="178291" indent="-178291">
              <a:buFontTx/>
              <a:buChar char="-"/>
            </a:pPr>
            <a:r>
              <a:rPr lang="fi-FI" baseline="0" dirty="0" smtClean="0"/>
              <a:t>Hälytysvaste keskisuurissa tehtävissä (Kokki)</a:t>
            </a:r>
          </a:p>
          <a:p>
            <a:pPr marL="178291" indent="-178291">
              <a:buFontTx/>
              <a:buChar char="-"/>
            </a:pPr>
            <a:r>
              <a:rPr lang="fi-FI" baseline="0" dirty="0" smtClean="0"/>
              <a:t>Pelastustoimen ensitoimenpiteisiin kuuluvat selvitykset (Huttu)</a:t>
            </a:r>
          </a:p>
          <a:p>
            <a:pPr marL="178291" indent="-178291">
              <a:buFontTx/>
              <a:buChar char="-"/>
            </a:pPr>
            <a:r>
              <a:rPr lang="fi-FI" baseline="0" dirty="0" smtClean="0"/>
              <a:t>Asbestille altistuminen pelastustoiminnassa (Hassinen)</a:t>
            </a:r>
          </a:p>
          <a:p>
            <a:pPr marL="178291" indent="-178291">
              <a:buFontTx/>
              <a:buChar char="-"/>
            </a:pPr>
            <a:r>
              <a:rPr lang="fi-FI" baseline="0" dirty="0" smtClean="0"/>
              <a:t>CBRNE-koulutus (Leppinen)</a:t>
            </a:r>
          </a:p>
          <a:p>
            <a:pPr marL="178291" indent="-178291">
              <a:buFontTx/>
              <a:buChar char="-"/>
            </a:pPr>
            <a:r>
              <a:rPr lang="fi-FI" baseline="0" dirty="0" smtClean="0"/>
              <a:t>Työturvallisuuden harjoitusalue (Hassinen)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202364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8672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191934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383217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986185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93534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354428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87568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2927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50021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:\Viestintä\Painotuotteet\PowerPoint pohjat\vaakuna_varjo_2500px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9718"/>
            <a:ext cx="6971928" cy="492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F7BC79FB-0A27-4C3A-8D0B-C54F5A1484FF}" type="datetime1">
              <a:rPr lang="fi-FI" smtClean="0"/>
              <a:t>6.6.2018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fi-FI" smtClean="0"/>
              <a:t>www.pelastusopisto.fi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53D4A12A-BDB3-4E04-99BD-1A9F366AA6F2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37493AA4-24A3-4EFA-A2C3-1F9CF9253DBF}" type="datetime1">
              <a:rPr lang="fi-FI" smtClean="0"/>
              <a:t>6.6.2018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fi-FI" smtClean="0"/>
              <a:t>www.pelastusopisto.fi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53D4A12A-BDB3-4E04-99BD-1A9F366AA6F2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C5A94983-22AF-4231-87C6-F0A70A388A9C}" type="datetime1">
              <a:rPr lang="fi-FI" smtClean="0"/>
              <a:t>6.6.2018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fi-FI" smtClean="0"/>
              <a:t>www.pelastusopisto.fi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53D4A12A-BDB3-4E04-99BD-1A9F366AA6F2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54037C6D-96FB-46DD-9090-D9683AA19549}" type="datetime1">
              <a:rPr lang="fi-FI" smtClean="0"/>
              <a:t>6.6.2018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fi-FI" smtClean="0"/>
              <a:t>www.pelastusopisto.fi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53D4A12A-BDB3-4E04-99BD-1A9F366AA6F2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02B77C4F-0C6C-453D-86AD-2413FAB524B6}" type="datetime1">
              <a:rPr lang="fi-FI" smtClean="0"/>
              <a:t>6.6.2018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fi-FI" smtClean="0"/>
              <a:t>www.pelastusopisto.fi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53D4A12A-BDB3-4E04-99BD-1A9F366AA6F2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4F033D38-69FF-4741-B277-C4432B55249C}" type="datetime1">
              <a:rPr lang="fi-FI" smtClean="0"/>
              <a:t>6.6.2018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fi-FI" smtClean="0"/>
              <a:t>www.pelastusopisto.fi</a:t>
            </a:r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53D4A12A-BDB3-4E04-99BD-1A9F366AA6F2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FC1218EF-1CA7-4F6D-805C-1168FC25625F}" type="datetime1">
              <a:rPr lang="fi-FI" smtClean="0"/>
              <a:t>6.6.2018</a:t>
            </a:fld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fi-FI" smtClean="0"/>
              <a:t>www.pelastusopisto.fi</a:t>
            </a:r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53D4A12A-BDB3-4E04-99BD-1A9F366AA6F2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A2B04A77-4362-46BC-94B1-201939B85737}" type="datetime1">
              <a:rPr lang="fi-FI" smtClean="0"/>
              <a:t>6.6.2018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ockwell Extra Bold" pitchFamily="18" charset="0"/>
              </a:defRPr>
            </a:lvl1pPr>
          </a:lstStyle>
          <a:p>
            <a:r>
              <a:rPr lang="fi-FI" smtClean="0"/>
              <a:t>www.pelastusopisto.fi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53D4A12A-BDB3-4E04-99BD-1A9F366AA6F2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D5B17A94-7CEB-4D01-AD08-5675DB91ADD7}" type="datetime1">
              <a:rPr lang="fi-FI" smtClean="0"/>
              <a:t>6.6.2018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fi-FI" smtClean="0"/>
              <a:t>www.pelastusopisto.fi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53D4A12A-BDB3-4E04-99BD-1A9F366AA6F2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6112050E-1059-478B-A5B4-3F59A544966E}" type="datetime1">
              <a:rPr lang="fi-FI" smtClean="0"/>
              <a:t>6.6.2018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fi-FI" smtClean="0"/>
              <a:t>www.pelastusopisto.fi</a:t>
            </a:r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53D4A12A-BDB3-4E04-99BD-1A9F366AA6F2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20E62530-5BA7-49C9-8A86-DE0B041E836C}" type="datetime1">
              <a:rPr lang="fi-FI" smtClean="0"/>
              <a:t>6.6.2018</a:t>
            </a:fld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53D4A12A-BDB3-4E04-99BD-1A9F366AA6F2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fi-FI" smtClean="0"/>
              <a:t>www.pelastusopisto.fi</a:t>
            </a:r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G:\Pelastusopisto\Logot\Logo_Suomi\Pelastusopisto_log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63" y="260648"/>
            <a:ext cx="2924501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424" y="630932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CC071E"/>
            </a:solidFill>
          </a:ln>
        </p:spPr>
        <p:txBody>
          <a:bodyPr vert="horz" lIns="0" tIns="0" rIns="0" bIns="0" rtlCol="0" anchor="ctr"/>
          <a:lstStyle>
            <a:lvl1pPr algn="ctr">
              <a:defRPr sz="1800" b="0">
                <a:solidFill>
                  <a:srgbClr val="CC071E"/>
                </a:solidFill>
                <a:latin typeface="Calibri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7864" y="630932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  <a:latin typeface="Rockwell Extra Bold" pitchFamily="18" charset="0"/>
              </a:defRPr>
            </a:lvl1pPr>
          </a:lstStyle>
          <a:p>
            <a:r>
              <a:rPr lang="fi-FI" smtClean="0"/>
              <a:t>www.pelastusopisto.fi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6136" y="63093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fld id="{BFA391E8-0A20-46CC-BB31-65AC22E9FC25}" type="datetime1">
              <a:rPr lang="fi-FI" smtClean="0"/>
              <a:pPr/>
              <a:t>6.6.2018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hyperlink" Target="http://www.google.fi/url?sa=i&amp;rct=j&amp;q=&amp;esrc=s&amp;frm=1&amp;source=images&amp;cd=&amp;cad=rja&amp;uact=8&amp;docid=1hCyAa2983M73M&amp;tbnid=v2Whu57hyH5JQM:&amp;ved=0CAUQjRw&amp;url=http://fi.linkedin.com/pub/heikki-parkkonen/89/7b5/850&amp;ei=ttn-U5-DIpD54QTijYHABQ&amp;bvm=bv.74035653,d.bGE&amp;psig=AFQjCNHdTCYwKApnaw0z54QTlLpN6G3ySg&amp;ust=1409296949428528" TargetMode="External"/><Relationship Id="rId10" Type="http://schemas.openxmlformats.org/officeDocument/2006/relationships/image" Target="../media/image12.jpeg"/><Relationship Id="rId4" Type="http://schemas.openxmlformats.org/officeDocument/2006/relationships/image" Target="../media/image7.jpeg"/><Relationship Id="rId9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petra/tutkimustoiminta/Sivut/TKI-k&#228;sikirja.asp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elastusopisto.fi/hankkeet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lastusopisto.fi/vuosikirja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nfo.smedu.fi/kirjasto/Sarja_D/D5_2017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2492896"/>
            <a:ext cx="7704856" cy="4032448"/>
          </a:xfrm>
        </p:spPr>
        <p:txBody>
          <a:bodyPr>
            <a:noAutofit/>
          </a:bodyPr>
          <a:lstStyle/>
          <a:p>
            <a:pPr algn="ctr" eaLnBrk="1" hangingPunct="1"/>
            <a:r>
              <a:rPr lang="fi-FI" sz="4000" b="1" dirty="0" smtClean="0"/>
              <a:t>Pelastusopiston tutkimus-, </a:t>
            </a:r>
            <a:r>
              <a:rPr lang="fi-FI" sz="4000" b="1" dirty="0" err="1" smtClean="0"/>
              <a:t>kehittämis</a:t>
            </a:r>
            <a:r>
              <a:rPr lang="fi-FI" sz="4000" b="1" dirty="0" smtClean="0"/>
              <a:t>- ja innovaatiopalvelut</a:t>
            </a:r>
            <a:br>
              <a:rPr lang="fi-FI" sz="4000" b="1" dirty="0" smtClean="0"/>
            </a:br>
            <a:r>
              <a:rPr lang="fi-FI" sz="4000" b="1" dirty="0" smtClean="0"/>
              <a:t/>
            </a:r>
            <a:br>
              <a:rPr lang="fi-FI" sz="4000" b="1" dirty="0" smtClean="0"/>
            </a:br>
            <a:r>
              <a:rPr lang="fi-FI" sz="2000" b="1" dirty="0" smtClean="0"/>
              <a:t>Esa Kokki</a:t>
            </a:r>
            <a:br>
              <a:rPr lang="fi-FI" sz="2000" b="1" dirty="0" smtClean="0"/>
            </a:br>
            <a:r>
              <a:rPr lang="fi-FI" sz="2000" b="1" dirty="0" smtClean="0"/>
              <a:t>Tutkimusjohtaja, FT</a:t>
            </a:r>
            <a:br>
              <a:rPr lang="fi-FI" sz="2000" b="1" dirty="0" smtClean="0"/>
            </a:br>
            <a:r>
              <a:rPr lang="fi-FI" sz="2000" b="1" dirty="0" smtClean="0"/>
              <a:t>Pelastusopisto</a:t>
            </a:r>
            <a:br>
              <a:rPr lang="fi-FI" sz="2000" b="1" dirty="0" smtClean="0"/>
            </a:br>
            <a:r>
              <a:rPr lang="fi-FI" sz="2000" b="1" dirty="0" smtClean="0"/>
              <a:t/>
            </a:r>
            <a:br>
              <a:rPr lang="fi-FI" sz="2000" b="1" dirty="0" smtClean="0"/>
            </a:br>
            <a:r>
              <a:rPr lang="fi-FI" sz="2000" dirty="0" smtClean="0"/>
              <a:t/>
            </a:r>
            <a:br>
              <a:rPr lang="fi-FI" sz="2000" dirty="0" smtClean="0"/>
            </a:br>
            <a:endParaRPr lang="fi-FI" sz="2000" dirty="0" smtClean="0"/>
          </a:p>
        </p:txBody>
      </p:sp>
    </p:spTree>
    <p:extLst>
      <p:ext uri="{BB962C8B-B14F-4D97-AF65-F5344CB8AC3E}">
        <p14:creationId xmlns:p14="http://schemas.microsoft.com/office/powerpoint/2010/main" val="250369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20676" y="980728"/>
            <a:ext cx="7200800" cy="792087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b="1" dirty="0" err="1" smtClean="0"/>
              <a:t>TKI:n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tulostavoitteet</a:t>
            </a:r>
            <a:r>
              <a:rPr lang="en-US" sz="4000" b="1" dirty="0" smtClean="0"/>
              <a:t> 2018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535360" y="1844824"/>
            <a:ext cx="7920880" cy="4824536"/>
          </a:xfrm>
        </p:spPr>
        <p:txBody>
          <a:bodyPr>
            <a:normAutofit/>
          </a:bodyPr>
          <a:lstStyle/>
          <a:p>
            <a:r>
              <a:rPr lang="fi-FI" sz="2000" dirty="0"/>
              <a:t>Hanketoiminta tukee Pelastusopiston strategiaa ja noudattaa Pelastustoimen tutkimuslinjauksia (PETU10</a:t>
            </a:r>
            <a:r>
              <a:rPr lang="fi-FI" sz="2000" dirty="0" smtClean="0"/>
              <a:t>+)</a:t>
            </a:r>
          </a:p>
          <a:p>
            <a:pPr lvl="1"/>
            <a:r>
              <a:rPr lang="fi-FI" sz="1800" dirty="0" smtClean="0">
                <a:solidFill>
                  <a:srgbClr val="FF0000"/>
                </a:solidFill>
              </a:rPr>
              <a:t>2018 tavoite: 10+1 hanketta, 15 julkaisua</a:t>
            </a:r>
            <a:endParaRPr lang="fi-FI" sz="1800" dirty="0">
              <a:solidFill>
                <a:srgbClr val="FF0000"/>
              </a:solidFill>
            </a:endParaRPr>
          </a:p>
          <a:p>
            <a:r>
              <a:rPr lang="fi-FI" sz="2000" dirty="0" smtClean="0"/>
              <a:t>Tuotetaan toimintaympäristökatsaus</a:t>
            </a:r>
          </a:p>
          <a:p>
            <a:r>
              <a:rPr lang="fi-FI" sz="2000" dirty="0" smtClean="0"/>
              <a:t>Osallistutaan informaatio-ohjaamisen prosessiin</a:t>
            </a:r>
          </a:p>
          <a:p>
            <a:r>
              <a:rPr lang="fi-FI" sz="2000" dirty="0" smtClean="0"/>
              <a:t>Kehitetään tilastopalvelua</a:t>
            </a:r>
          </a:p>
          <a:p>
            <a:r>
              <a:rPr lang="fi-FI" sz="2000" dirty="0" smtClean="0"/>
              <a:t>Tehdään yhteistyötä Viron pelastustoimen kanssa</a:t>
            </a:r>
          </a:p>
          <a:p>
            <a:r>
              <a:rPr lang="fi-FI" sz="2000" dirty="0" smtClean="0"/>
              <a:t>Osallistutaan koulutuksen kehittämiseen</a:t>
            </a:r>
          </a:p>
          <a:p>
            <a:pPr lvl="1"/>
            <a:r>
              <a:rPr lang="fi-FI" sz="1800" dirty="0" smtClean="0">
                <a:solidFill>
                  <a:srgbClr val="FF0000"/>
                </a:solidFill>
              </a:rPr>
              <a:t>2018 tavoite: 6 hankkeisiin kytkettyä AMK-opinnäytetyötä</a:t>
            </a:r>
            <a:endParaRPr lang="fi-FI" sz="1800" dirty="0">
              <a:solidFill>
                <a:srgbClr val="FF0000"/>
              </a:solidFill>
            </a:endParaRPr>
          </a:p>
          <a:p>
            <a:r>
              <a:rPr lang="fi-FI" sz="2000" dirty="0" smtClean="0"/>
              <a:t>Käytännön </a:t>
            </a:r>
            <a:r>
              <a:rPr lang="fi-FI" sz="2000" dirty="0"/>
              <a:t>testit: tuotetestaus, polttokokeet, </a:t>
            </a:r>
            <a:r>
              <a:rPr lang="fi-FI" sz="2000" dirty="0" smtClean="0"/>
              <a:t>demonstraatiot</a:t>
            </a:r>
          </a:p>
          <a:p>
            <a:pPr lvl="1"/>
            <a:r>
              <a:rPr lang="fi-FI" sz="1800" dirty="0" smtClean="0">
                <a:solidFill>
                  <a:srgbClr val="FF0000"/>
                </a:solidFill>
              </a:rPr>
              <a:t>2018 tavoite: NPS 90%</a:t>
            </a:r>
            <a:endParaRPr lang="fi-FI" sz="1800" dirty="0">
              <a:solidFill>
                <a:srgbClr val="FF0000"/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 smtClean="0">
                <a:latin typeface="+mn-lt"/>
              </a:rPr>
              <a:t>www.pelastusopisto.fi</a:t>
            </a:r>
            <a:endParaRPr lang="fi-FI" dirty="0">
              <a:latin typeface="+mn-lt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12A-BDB3-4E04-99BD-1A9F366AA6F2}" type="slidenum">
              <a:rPr lang="fi-FI" smtClean="0"/>
              <a:pPr/>
              <a:t>10</a:t>
            </a:fld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FCB1C-8BE1-4E51-8D5E-E46581EE2B09}" type="datetime1">
              <a:rPr lang="fi-FI" smtClean="0"/>
              <a:t>6.6.2018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6729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388424" y="6237312"/>
            <a:ext cx="548640" cy="396240"/>
          </a:xfrm>
        </p:spPr>
        <p:txBody>
          <a:bodyPr/>
          <a:lstStyle/>
          <a:p>
            <a:fld id="{53D4A12A-BDB3-4E04-99BD-1A9F366AA6F2}" type="slidenum">
              <a:rPr lang="fi-FI" smtClean="0"/>
              <a:pPr/>
              <a:t>11</a:t>
            </a:fld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620" y="1473422"/>
            <a:ext cx="900000" cy="1350381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131" y="1484784"/>
            <a:ext cx="900000" cy="1350383"/>
          </a:xfrm>
          <a:prstGeom prst="rect">
            <a:avLst/>
          </a:prstGeom>
        </p:spPr>
      </p:pic>
      <p:sp>
        <p:nvSpPr>
          <p:cNvPr id="15" name="Tekstiruutu 14"/>
          <p:cNvSpPr txBox="1"/>
          <p:nvPr/>
        </p:nvSpPr>
        <p:spPr>
          <a:xfrm>
            <a:off x="2083076" y="2852936"/>
            <a:ext cx="98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</p:txBody>
      </p:sp>
      <p:sp>
        <p:nvSpPr>
          <p:cNvPr id="17" name="Tekstiruutu 16"/>
          <p:cNvSpPr txBox="1"/>
          <p:nvPr/>
        </p:nvSpPr>
        <p:spPr>
          <a:xfrm>
            <a:off x="1619672" y="2793628"/>
            <a:ext cx="2124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smtClean="0"/>
              <a:t>Kari Junttila </a:t>
            </a:r>
          </a:p>
          <a:p>
            <a:r>
              <a:rPr lang="fi-FI" sz="1200" b="1" dirty="0" smtClean="0"/>
              <a:t>DI</a:t>
            </a:r>
          </a:p>
          <a:p>
            <a:r>
              <a:rPr lang="fi-FI" sz="1200" i="1" dirty="0" smtClean="0"/>
              <a:t>Informaatioteknologia,</a:t>
            </a:r>
          </a:p>
          <a:p>
            <a:r>
              <a:rPr lang="fi-FI" sz="1200" i="1" dirty="0" smtClean="0"/>
              <a:t>Operatiiviset tietojärjestelmät,</a:t>
            </a:r>
          </a:p>
          <a:p>
            <a:r>
              <a:rPr lang="fi-FI" sz="1200" i="1" dirty="0"/>
              <a:t>L</a:t>
            </a:r>
            <a:r>
              <a:rPr lang="fi-FI" sz="1200" i="1" dirty="0" smtClean="0"/>
              <a:t>angaton tiedonsiirto,</a:t>
            </a:r>
          </a:p>
          <a:p>
            <a:r>
              <a:rPr lang="fi-FI" sz="1200" i="1" dirty="0" smtClean="0"/>
              <a:t>Operaattoriliiketoiminta</a:t>
            </a:r>
          </a:p>
        </p:txBody>
      </p:sp>
      <p:sp>
        <p:nvSpPr>
          <p:cNvPr id="20" name="Tekstiruutu 19"/>
          <p:cNvSpPr txBox="1"/>
          <p:nvPr/>
        </p:nvSpPr>
        <p:spPr>
          <a:xfrm>
            <a:off x="5039590" y="2821160"/>
            <a:ext cx="14748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smtClean="0"/>
              <a:t>Marko Hassinen </a:t>
            </a:r>
          </a:p>
          <a:p>
            <a:r>
              <a:rPr lang="fi-FI" sz="1200" b="1" dirty="0" smtClean="0"/>
              <a:t>FT</a:t>
            </a:r>
          </a:p>
          <a:p>
            <a:r>
              <a:rPr lang="fi-FI" sz="1200" i="1" dirty="0" smtClean="0"/>
              <a:t>Pelastustoiminta-menetelmät,</a:t>
            </a:r>
          </a:p>
          <a:p>
            <a:r>
              <a:rPr lang="fi-FI" sz="1200" i="1" dirty="0" smtClean="0"/>
              <a:t>Tietoturva,</a:t>
            </a:r>
            <a:endParaRPr lang="fi-FI" sz="1200" i="1" dirty="0"/>
          </a:p>
          <a:p>
            <a:r>
              <a:rPr lang="fi-FI" sz="1200" i="1" dirty="0" smtClean="0"/>
              <a:t>Testit, polttokokeet</a:t>
            </a:r>
          </a:p>
          <a:p>
            <a:endParaRPr lang="fi-FI" sz="1200" i="1" dirty="0" smtClean="0"/>
          </a:p>
        </p:txBody>
      </p:sp>
      <p:sp>
        <p:nvSpPr>
          <p:cNvPr id="23" name="Tekstiruutu 22"/>
          <p:cNvSpPr txBox="1"/>
          <p:nvPr/>
        </p:nvSpPr>
        <p:spPr>
          <a:xfrm>
            <a:off x="3582235" y="2825943"/>
            <a:ext cx="19258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smtClean="0"/>
              <a:t>Johannes Ketola</a:t>
            </a:r>
          </a:p>
          <a:p>
            <a:r>
              <a:rPr lang="fi-FI" sz="1200" b="1" dirty="0" smtClean="0"/>
              <a:t>Ins. AMK</a:t>
            </a:r>
          </a:p>
          <a:p>
            <a:r>
              <a:rPr lang="fi-FI" sz="1200" i="1" dirty="0" smtClean="0"/>
              <a:t>Toimenpiderekisteri,</a:t>
            </a:r>
          </a:p>
          <a:p>
            <a:r>
              <a:rPr lang="fi-FI" sz="1200" i="1" dirty="0" smtClean="0"/>
              <a:t>Tilastopalvelut</a:t>
            </a:r>
            <a:r>
              <a:rPr lang="fi-FI" sz="1200" dirty="0" smtClean="0"/>
              <a:t> </a:t>
            </a:r>
            <a:endParaRPr lang="fi-FI" sz="1200" dirty="0"/>
          </a:p>
        </p:txBody>
      </p:sp>
      <p:sp>
        <p:nvSpPr>
          <p:cNvPr id="24" name="Tekstiruutu 23"/>
          <p:cNvSpPr txBox="1"/>
          <p:nvPr/>
        </p:nvSpPr>
        <p:spPr>
          <a:xfrm>
            <a:off x="179512" y="2854677"/>
            <a:ext cx="12606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b="1" dirty="0" smtClean="0"/>
              <a:t>Esa Kokki </a:t>
            </a:r>
          </a:p>
          <a:p>
            <a:r>
              <a:rPr lang="fi-FI" sz="1200" b="1" dirty="0" smtClean="0"/>
              <a:t>FT</a:t>
            </a:r>
          </a:p>
          <a:p>
            <a:r>
              <a:rPr lang="fi-FI" sz="1200" i="1" dirty="0" smtClean="0"/>
              <a:t>Tilastot, </a:t>
            </a:r>
            <a:r>
              <a:rPr lang="fi-FI" sz="1200" i="1" dirty="0" err="1" smtClean="0"/>
              <a:t>Pronto</a:t>
            </a:r>
            <a:r>
              <a:rPr lang="fi-FI" sz="1200" i="1" dirty="0" smtClean="0"/>
              <a:t>,</a:t>
            </a:r>
          </a:p>
          <a:p>
            <a:r>
              <a:rPr lang="fi-FI" sz="1200" i="1" dirty="0" smtClean="0"/>
              <a:t>Rekisteritutkimus</a:t>
            </a:r>
          </a:p>
        </p:txBody>
      </p:sp>
      <p:sp>
        <p:nvSpPr>
          <p:cNvPr id="3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332657"/>
            <a:ext cx="4320480" cy="792087"/>
          </a:xfrm>
          <a:solidFill>
            <a:schemeClr val="bg1"/>
          </a:solidFill>
        </p:spPr>
        <p:txBody>
          <a:bodyPr>
            <a:noAutofit/>
          </a:bodyPr>
          <a:lstStyle/>
          <a:p>
            <a:pPr eaLnBrk="1" hangingPunct="1"/>
            <a:r>
              <a:rPr lang="en-US" sz="4000" b="1" dirty="0" err="1" smtClean="0"/>
              <a:t>Henkilöstö</a:t>
            </a:r>
            <a:r>
              <a:rPr lang="en-US" sz="4000" b="1" dirty="0" smtClean="0"/>
              <a:t> 2018</a:t>
            </a:r>
          </a:p>
        </p:txBody>
      </p:sp>
      <p:sp>
        <p:nvSpPr>
          <p:cNvPr id="2" name="AutoShape 2" descr="data:image/jpeg;base64,/9j/4AAQSkZJRgABAQAAAQABAAD/2wCEAAkGBxQTEBUUERQVFhUXFxUbFhUUFRUUGBoYGBYWHyAXFxUcHC0gHBslHRUVLTEiKCkrLjouHh8zOjgsNzQtLisBCgoKDgwNGg8QGiwlHSQsLCwsLCw1LCssLCwsLCwsLCssMSsrKywsNCwsLCwrKywsLCssKyssLCsrKysrLDcrK//AABEIAFAAUAMBIgACEQEDEQH/xAAbAAACAwEBAQAAAAAAAAAAAAAFBgMEBwIBAP/EADYQAAEDAgMFBgQEBwAAAAAAAAECAxEABBIhMQUGQVGRMmFxgaHwEyJCsRQjUtEHM2JyweHx/8QAGQEAAwEBAQAAAAAAAAAAAAAAAgMEAQUA/8QAHhEAAgIDAQEBAQAAAAAAAAAAAAECEQMhMRJBYQT/2gAMAwEAAhEDEQA/AG/HXqV1S/Fp5zXSbocjXKRfQSQqh+8+3kWdsp5eZ0QmYxKOgqdh4Gs7/iw267c27Y/l4FEciZGI+QjrTYJPoNNukJd/vRd3DmJx5ef0oUpCR3JSD+5pu3X3rurSFLU46z9aXCpUDmlR0PpUm7mzWgnLAVDPgTTvZIafZW2FoVKSCAQdRWTzW6SK1/KoxtsdLZxK0JWggpUAQQZyNS4aUv4XtFFq4ydGnVhM64VAKjyJIpyw05b2QSXl0cBNdAV2BXoFeoEzJKanaTFetoqZKKmSK2TITQLf+xDqLc6KBdg+IRKdOMelMIFVN6y0m1BdVhIVKMtVcvCDTPmj2Ovasz3YOw0m7SHD8pCgfmwzI5iNKcdh7n4FLAX8qvrSqMiDokCBrzpbZSsvJKEpJBynMj1FahsgLA+cJGQ7II9DpQem+nQywUI2ixu1bJaLraJICgZVmZIIieOQT1o8BVPZriVJlHMz41eFVR4cfK7kfAV7FegV1FaLszpsV0lwA1AXKiW9FS8LKsJY6WN5rc3SiEkGBA5A+ya+v9qqiEmPYofa3nwbgE9heR5DkfWscr4MhHzsobMacxpGPAoGDOcKBg+taMbn8Pbl11fxFAZDsgngB5xQi72Aovl1uClUK1zxcetDNsqeeeaaKClAM58TwkeNDWyuUoyijQ92ElLYBMwBnoCVAEx6UebWDpQG1Pw0JQNSNfDj1NSIusAnyinwl5RzJx9NsPiuqp2N6F+NXRTk7JmqMrUuhd9dQoDhVx1eVLe13/nPdFRnRgthO6akacKqPW3xG+8fcVfcX+YAOAFfWGTmExnnlQ8G3RJYXz67NxphYS83CkFeYKZzSfKpNyGrlxxSrtSFRGHAIHeZ6dKH3TpZfBbjEqQBwkjSm/Zlp8C1QgGVrGv3PrTVJ+aFSjuwk2cRKuengK+ulyoAaAezUnYR3xFRIGXj7/xWC/0ubLcg6e8/2phZcxAGlgvABIHaUfZphsT8gA4U3GxGVfTI3nMqVNsOZnzo+85SxtJzM99KS2VxDOz7rESZ1ovhmDxEkEZcvvA6ikjYT8JUTnhWMvKaa7e8/LUQcohU/qxCB75Vko0w07R9s1KnLs4xISNBwk/6pwZu1OPdnuGeg4UnbN2ohDihmpx06D6Uic1cpk02bOVhEkxkST3VnDJOwmtzGsk9P6fYnzq20nL3x/4KDWK1KjEAVCAs8AMAIPnzozJSgqVkAlRPkJjpNEhUgX+L/McP6FYB0GnSnDZq8oOsCazHd++Lp+Krszi/uWc+grRNjOSkE8c6LG9gZo6P/9k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120650" y="-457200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27984"/>
            <a:ext cx="902546" cy="1354347"/>
          </a:xfrm>
          <a:prstGeom prst="rect">
            <a:avLst/>
          </a:prstGeom>
        </p:spPr>
      </p:pic>
      <p:sp>
        <p:nvSpPr>
          <p:cNvPr id="22" name="Tekstiruutu 21"/>
          <p:cNvSpPr txBox="1"/>
          <p:nvPr/>
        </p:nvSpPr>
        <p:spPr>
          <a:xfrm>
            <a:off x="6344776" y="2814027"/>
            <a:ext cx="1323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smtClean="0"/>
              <a:t>Alisa Puustinen</a:t>
            </a:r>
          </a:p>
          <a:p>
            <a:r>
              <a:rPr lang="fi-FI" sz="1200" b="1" dirty="0" smtClean="0"/>
              <a:t>YTT</a:t>
            </a:r>
          </a:p>
          <a:p>
            <a:r>
              <a:rPr lang="fi-FI" sz="1200" i="1" dirty="0" smtClean="0"/>
              <a:t>Toiminta-ympäristö</a:t>
            </a:r>
            <a:endParaRPr lang="fi-FI" sz="1200" dirty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078" y="1484784"/>
            <a:ext cx="923269" cy="1385294"/>
          </a:xfrm>
          <a:prstGeom prst="rect">
            <a:avLst/>
          </a:prstGeom>
        </p:spPr>
      </p:pic>
      <p:sp>
        <p:nvSpPr>
          <p:cNvPr id="28" name="Tekstiruutu 27"/>
          <p:cNvSpPr txBox="1"/>
          <p:nvPr/>
        </p:nvSpPr>
        <p:spPr>
          <a:xfrm>
            <a:off x="4355976" y="5478323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smtClean="0"/>
              <a:t>NN</a:t>
            </a:r>
            <a:endParaRPr lang="fi-FI" sz="1200" dirty="0" smtClean="0"/>
          </a:p>
          <a:p>
            <a:r>
              <a:rPr lang="fi-FI" sz="1200" i="1" dirty="0" smtClean="0"/>
              <a:t>Polttokokeet,</a:t>
            </a:r>
          </a:p>
          <a:p>
            <a:r>
              <a:rPr lang="fi-FI" sz="1200" i="1" dirty="0" smtClean="0"/>
              <a:t>Tuotetestaus</a:t>
            </a:r>
            <a:endParaRPr lang="fi-FI" sz="1200" i="1" dirty="0"/>
          </a:p>
          <a:p>
            <a:endParaRPr lang="fi-FI" sz="1200" dirty="0"/>
          </a:p>
        </p:txBody>
      </p:sp>
      <p:sp>
        <p:nvSpPr>
          <p:cNvPr id="29" name="Tekstiruutu 28"/>
          <p:cNvSpPr txBox="1"/>
          <p:nvPr/>
        </p:nvSpPr>
        <p:spPr>
          <a:xfrm>
            <a:off x="3089798" y="5480689"/>
            <a:ext cx="1266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smtClean="0"/>
              <a:t>Mari Lehtimäki </a:t>
            </a:r>
          </a:p>
          <a:p>
            <a:r>
              <a:rPr lang="fi-FI" sz="1200" b="1" dirty="0" smtClean="0"/>
              <a:t>HTM</a:t>
            </a:r>
            <a:endParaRPr lang="fi-FI" sz="1200" dirty="0" smtClean="0"/>
          </a:p>
          <a:p>
            <a:r>
              <a:rPr lang="fi-FI" sz="1200" i="1" dirty="0" smtClean="0"/>
              <a:t>Palontutkinta</a:t>
            </a:r>
            <a:endParaRPr lang="fi-FI" sz="1200" i="1" dirty="0"/>
          </a:p>
          <a:p>
            <a:endParaRPr lang="fi-FI" sz="1200" dirty="0"/>
          </a:p>
        </p:txBody>
      </p:sp>
      <p:sp>
        <p:nvSpPr>
          <p:cNvPr id="34" name="Tekstiruutu 33"/>
          <p:cNvSpPr txBox="1"/>
          <p:nvPr/>
        </p:nvSpPr>
        <p:spPr>
          <a:xfrm>
            <a:off x="179512" y="5509681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smtClean="0"/>
              <a:t>Päivi Mäkelä</a:t>
            </a:r>
          </a:p>
          <a:p>
            <a:r>
              <a:rPr lang="fi-FI" sz="1200" b="1" dirty="0" smtClean="0"/>
              <a:t>VTM</a:t>
            </a:r>
            <a:endParaRPr lang="fi-FI" sz="1200" dirty="0" smtClean="0"/>
          </a:p>
          <a:p>
            <a:r>
              <a:rPr lang="fi-FI" sz="1200" i="1" dirty="0" smtClean="0"/>
              <a:t>Tuottamukselliset tulipalot</a:t>
            </a:r>
            <a:endParaRPr lang="fi-FI" sz="1200" i="1" dirty="0"/>
          </a:p>
          <a:p>
            <a:endParaRPr lang="fi-FI" sz="1200" dirty="0"/>
          </a:p>
        </p:txBody>
      </p:sp>
      <p:pic>
        <p:nvPicPr>
          <p:cNvPr id="11" name="Kuva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54" y="4148564"/>
            <a:ext cx="1038078" cy="1370263"/>
          </a:xfrm>
          <a:prstGeom prst="rect">
            <a:avLst/>
          </a:prstGeom>
        </p:spPr>
      </p:pic>
      <p:sp>
        <p:nvSpPr>
          <p:cNvPr id="31" name="Tekstiruutu 30"/>
          <p:cNvSpPr txBox="1"/>
          <p:nvPr/>
        </p:nvSpPr>
        <p:spPr>
          <a:xfrm>
            <a:off x="1619672" y="5517232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smtClean="0"/>
              <a:t>Aino Harinen </a:t>
            </a:r>
          </a:p>
          <a:p>
            <a:r>
              <a:rPr lang="fi-FI" sz="1200" b="1" dirty="0" smtClean="0"/>
              <a:t>FM</a:t>
            </a:r>
            <a:endParaRPr lang="fi-FI" sz="1200" dirty="0" smtClean="0"/>
          </a:p>
          <a:p>
            <a:r>
              <a:rPr lang="fi-FI" sz="1200" i="1" dirty="0" smtClean="0"/>
              <a:t>Yhteisöviestintä</a:t>
            </a:r>
            <a:endParaRPr lang="fi-FI" sz="1200" i="1" dirty="0"/>
          </a:p>
          <a:p>
            <a:endParaRPr lang="fi-FI" sz="1200" dirty="0"/>
          </a:p>
        </p:txBody>
      </p:sp>
      <p:pic>
        <p:nvPicPr>
          <p:cNvPr id="14" name="Kuva 13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23" r="5653"/>
          <a:stretch/>
        </p:blipFill>
        <p:spPr>
          <a:xfrm>
            <a:off x="1689012" y="4148564"/>
            <a:ext cx="1080120" cy="1308844"/>
          </a:xfrm>
          <a:prstGeom prst="rect">
            <a:avLst/>
          </a:prstGeom>
        </p:spPr>
      </p:pic>
      <p:sp>
        <p:nvSpPr>
          <p:cNvPr id="27" name="Tekstiruutu 26"/>
          <p:cNvSpPr txBox="1"/>
          <p:nvPr/>
        </p:nvSpPr>
        <p:spPr>
          <a:xfrm>
            <a:off x="7452320" y="2809031"/>
            <a:ext cx="1323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smtClean="0"/>
              <a:t>NN</a:t>
            </a:r>
          </a:p>
          <a:p>
            <a:r>
              <a:rPr lang="fi-FI" sz="1200" i="1" dirty="0" smtClean="0"/>
              <a:t>Tutkimus-koordinaattori</a:t>
            </a:r>
            <a:endParaRPr lang="fi-FI" sz="1200" dirty="0"/>
          </a:p>
        </p:txBody>
      </p:sp>
      <p:sp>
        <p:nvSpPr>
          <p:cNvPr id="30" name="Tekstiruutu 29"/>
          <p:cNvSpPr txBox="1"/>
          <p:nvPr/>
        </p:nvSpPr>
        <p:spPr>
          <a:xfrm>
            <a:off x="5436096" y="5492389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smtClean="0"/>
              <a:t>Antti Haataja</a:t>
            </a:r>
          </a:p>
          <a:p>
            <a:r>
              <a:rPr lang="fi-FI" sz="1200" b="1" dirty="0" smtClean="0"/>
              <a:t>AMKN16</a:t>
            </a:r>
            <a:endParaRPr lang="fi-FI" sz="1200" dirty="0" smtClean="0"/>
          </a:p>
          <a:p>
            <a:r>
              <a:rPr lang="fi-FI" sz="1200" i="1" dirty="0" smtClean="0"/>
              <a:t>Palontutkinta-hanke</a:t>
            </a:r>
            <a:endParaRPr lang="fi-FI" sz="1200" i="1" dirty="0"/>
          </a:p>
          <a:p>
            <a:endParaRPr lang="fi-FI" sz="1200" dirty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833" y="4077072"/>
            <a:ext cx="922375" cy="1382218"/>
          </a:xfrm>
          <a:prstGeom prst="rect">
            <a:avLst/>
          </a:prstGeom>
        </p:spPr>
      </p:pic>
      <p:pic>
        <p:nvPicPr>
          <p:cNvPr id="9" name="Kuva 8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3" r="9064"/>
          <a:stretch/>
        </p:blipFill>
        <p:spPr>
          <a:xfrm>
            <a:off x="3161806" y="4142907"/>
            <a:ext cx="936104" cy="1320158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471282"/>
            <a:ext cx="891581" cy="1337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78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539552" y="908720"/>
            <a:ext cx="6961584" cy="652934"/>
          </a:xfrm>
        </p:spPr>
        <p:txBody>
          <a:bodyPr/>
          <a:lstStyle/>
          <a:p>
            <a:r>
              <a:rPr lang="fi-FI" sz="4000" dirty="0" smtClean="0"/>
              <a:t>Resursointi</a:t>
            </a:r>
            <a:endParaRPr lang="fi-FI" sz="40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3D38-69FF-4741-B277-C4432B55249C}" type="datetime1">
              <a:rPr lang="fi-FI" smtClean="0"/>
              <a:t>6.6.2018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www.pelastusopisto.fi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12A-BDB3-4E04-99BD-1A9F366AA6F2}" type="slidenum">
              <a:rPr lang="fi-FI" smtClean="0"/>
              <a:pPr/>
              <a:t>12</a:t>
            </a:fld>
            <a:endParaRPr lang="fi-FI" dirty="0"/>
          </a:p>
        </p:txBody>
      </p:sp>
      <p:sp>
        <p:nvSpPr>
          <p:cNvPr id="9" name="Sisällön paikkamerkki 8"/>
          <p:cNvSpPr>
            <a:spLocks noGrp="1"/>
          </p:cNvSpPr>
          <p:nvPr>
            <p:ph idx="1"/>
          </p:nvPr>
        </p:nvSpPr>
        <p:spPr>
          <a:xfrm>
            <a:off x="467544" y="1772816"/>
            <a:ext cx="7620000" cy="4680520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fi-FI" dirty="0" smtClean="0"/>
              <a:t>Henkilöstö </a:t>
            </a:r>
          </a:p>
          <a:p>
            <a:pPr lvl="1"/>
            <a:r>
              <a:rPr lang="fi-FI" dirty="0" smtClean="0"/>
              <a:t>Vakituinen henkilöstö (5)</a:t>
            </a:r>
          </a:p>
          <a:p>
            <a:pPr lvl="1"/>
            <a:r>
              <a:rPr lang="fi-FI" dirty="0" smtClean="0"/>
              <a:t>Määräaikainen henkilöstö (4)</a:t>
            </a:r>
          </a:p>
          <a:p>
            <a:pPr lvl="1"/>
            <a:r>
              <a:rPr lang="fi-FI" dirty="0" smtClean="0"/>
              <a:t>Opettajat (1+2)</a:t>
            </a:r>
          </a:p>
          <a:p>
            <a:pPr lvl="1"/>
            <a:r>
              <a:rPr lang="fi-FI" dirty="0" smtClean="0"/>
              <a:t>AMK-opinnäytetyöntekijät</a:t>
            </a:r>
          </a:p>
          <a:p>
            <a:r>
              <a:rPr lang="fi-FI" dirty="0" smtClean="0"/>
              <a:t>TKI-palveluiden johtoryhmä </a:t>
            </a:r>
            <a:r>
              <a:rPr lang="fi-FI" dirty="0" smtClean="0">
                <a:solidFill>
                  <a:schemeClr val="bg1">
                    <a:lumMod val="50000"/>
                  </a:schemeClr>
                </a:solidFill>
              </a:rPr>
              <a:t>(koulutuksen johtoryhmä)</a:t>
            </a:r>
          </a:p>
          <a:p>
            <a:r>
              <a:rPr lang="fi-FI" dirty="0" smtClean="0"/>
              <a:t>Talous (2017: 2,1 </a:t>
            </a:r>
            <a:r>
              <a:rPr lang="fi-FI" dirty="0" err="1" smtClean="0"/>
              <a:t>MEuroa</a:t>
            </a:r>
            <a:r>
              <a:rPr lang="fi-FI" dirty="0" smtClean="0"/>
              <a:t>)</a:t>
            </a:r>
            <a:endParaRPr lang="fi-FI" dirty="0"/>
          </a:p>
          <a:p>
            <a:pPr lvl="1"/>
            <a:r>
              <a:rPr lang="fi-FI" dirty="0" smtClean="0"/>
              <a:t>Kehysrahoitus (2017: 0,9 </a:t>
            </a:r>
            <a:r>
              <a:rPr lang="fi-FI" dirty="0" err="1" smtClean="0"/>
              <a:t>MEuroa</a:t>
            </a:r>
            <a:r>
              <a:rPr lang="fi-FI" dirty="0" smtClean="0"/>
              <a:t>)</a:t>
            </a:r>
          </a:p>
          <a:p>
            <a:pPr lvl="1"/>
            <a:r>
              <a:rPr lang="fi-FI" dirty="0" smtClean="0"/>
              <a:t>Hankerahoitus (2017: 1,1 </a:t>
            </a:r>
            <a:r>
              <a:rPr lang="fi-FI" dirty="0" err="1"/>
              <a:t>MEuroa</a:t>
            </a:r>
            <a:r>
              <a:rPr lang="fi-FI" dirty="0"/>
              <a:t>)</a:t>
            </a:r>
          </a:p>
          <a:p>
            <a:pPr lvl="2"/>
            <a:r>
              <a:rPr lang="fi-FI" dirty="0" smtClean="0"/>
              <a:t>rahoituslähteitä: PSR, EUSA, SM, TUKES (EU, ÖSR</a:t>
            </a:r>
            <a:r>
              <a:rPr lang="fi-FI" dirty="0"/>
              <a:t>, </a:t>
            </a:r>
            <a:r>
              <a:rPr lang="fi-FI" dirty="0" smtClean="0"/>
              <a:t>ELY-keskus, </a:t>
            </a:r>
            <a:r>
              <a:rPr lang="fi-FI" dirty="0"/>
              <a:t>TEKES</a:t>
            </a:r>
            <a:r>
              <a:rPr lang="fi-FI" dirty="0" smtClean="0"/>
              <a:t>, Valtiokonttori)</a:t>
            </a:r>
          </a:p>
          <a:p>
            <a:pPr lvl="1"/>
            <a:r>
              <a:rPr lang="fi-FI" dirty="0" smtClean="0"/>
              <a:t>Liiketaloudellinen toiminta (0,1 </a:t>
            </a:r>
            <a:r>
              <a:rPr lang="fi-FI" dirty="0" err="1" smtClean="0"/>
              <a:t>MEuroa</a:t>
            </a:r>
            <a:r>
              <a:rPr lang="fi-FI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5324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36904" cy="1143000"/>
          </a:xfrm>
        </p:spPr>
        <p:txBody>
          <a:bodyPr/>
          <a:lstStyle/>
          <a:p>
            <a:r>
              <a:rPr lang="fi-FI" dirty="0" smtClean="0"/>
              <a:t>Hankkeet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628800"/>
            <a:ext cx="8424936" cy="4800600"/>
          </a:xfrm>
        </p:spPr>
        <p:txBody>
          <a:bodyPr>
            <a:normAutofit/>
          </a:bodyPr>
          <a:lstStyle/>
          <a:p>
            <a:r>
              <a:rPr lang="fi-FI" dirty="0" smtClean="0"/>
              <a:t>TKI-toimintaa </a:t>
            </a:r>
            <a:r>
              <a:rPr lang="fi-FI" dirty="0"/>
              <a:t>toteutetaan pääasiassa </a:t>
            </a:r>
            <a:r>
              <a:rPr lang="fi-FI" dirty="0" smtClean="0"/>
              <a:t>hanketoimintana</a:t>
            </a:r>
          </a:p>
          <a:p>
            <a:pPr lvl="1"/>
            <a:r>
              <a:rPr lang="fi-FI" dirty="0" smtClean="0">
                <a:hlinkClick r:id="rId3"/>
              </a:rPr>
              <a:t>TKI-hanketoimintaohje</a:t>
            </a:r>
            <a:endParaRPr lang="fi-FI" dirty="0" smtClean="0"/>
          </a:p>
          <a:p>
            <a:r>
              <a:rPr lang="fi-FI" dirty="0" smtClean="0"/>
              <a:t>Vuonna 2018 tavoite olla mukana 11 hankkeessa </a:t>
            </a:r>
          </a:p>
          <a:p>
            <a:pPr lvl="1"/>
            <a:r>
              <a:rPr lang="fi-FI" dirty="0" smtClean="0"/>
              <a:t>dialogi loppukäyttäjien, tutkimuslaitosten ja yritysten kanssa</a:t>
            </a:r>
          </a:p>
          <a:p>
            <a:pPr lvl="1"/>
            <a:r>
              <a:rPr lang="fi-FI" dirty="0" smtClean="0"/>
              <a:t>tuetaan pelastustoimen uudistushankkeen työtä</a:t>
            </a:r>
          </a:p>
          <a:p>
            <a:pPr lvl="1"/>
            <a:r>
              <a:rPr lang="fi-FI" dirty="0" smtClean="0"/>
              <a:t>miten </a:t>
            </a:r>
            <a:r>
              <a:rPr lang="fi-FI" dirty="0"/>
              <a:t>tietoa voidaan hyödyntää koulutuksen kehittämisessä</a:t>
            </a:r>
          </a:p>
          <a:p>
            <a:endParaRPr lang="fi-FI" dirty="0" smtClean="0"/>
          </a:p>
          <a:p>
            <a:r>
              <a:rPr lang="fi-FI" dirty="0" smtClean="0"/>
              <a:t>Lisäksi asiantuntijapanosta esim. ohjausryhmissä</a:t>
            </a:r>
            <a:endParaRPr lang="fi-FI" dirty="0"/>
          </a:p>
          <a:p>
            <a:endParaRPr lang="fi-FI" dirty="0" smtClean="0">
              <a:hlinkClick r:id="rId4"/>
            </a:endParaRPr>
          </a:p>
          <a:p>
            <a:r>
              <a:rPr lang="fi-FI" dirty="0" smtClean="0">
                <a:hlinkClick r:id="rId4"/>
              </a:rPr>
              <a:t>www.pelastusopisto.fi/hankkeet</a:t>
            </a:r>
            <a:r>
              <a:rPr lang="fi-FI" dirty="0" smtClean="0"/>
              <a:t> </a:t>
            </a:r>
          </a:p>
          <a:p>
            <a:endParaRPr lang="fi-FI" dirty="0" smtClean="0"/>
          </a:p>
          <a:p>
            <a:pPr marL="114300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7C6D-96FB-46DD-9090-D9683AA19549}" type="datetime1">
              <a:rPr lang="fi-FI" smtClean="0"/>
              <a:t>6.6.2018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www.pelastusopisto.fi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12A-BDB3-4E04-99BD-1A9F366AA6F2}" type="slidenum">
              <a:rPr lang="fi-FI" smtClean="0"/>
              <a:pPr/>
              <a:t>13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810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7C6D-96FB-46DD-9090-D9683AA19549}" type="datetime1">
              <a:rPr lang="fi-FI" smtClean="0"/>
              <a:t>6.6.2018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www.pelastusopisto.fi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12A-BDB3-4E04-99BD-1A9F366AA6F2}" type="slidenum">
              <a:rPr lang="fi-FI" smtClean="0"/>
              <a:pPr/>
              <a:t>14</a:t>
            </a:fld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 rotWithShape="1">
          <a:blip r:embed="rId3"/>
          <a:srcRect l="17713" t="11581" r="16138" b="1238"/>
          <a:stretch/>
        </p:blipFill>
        <p:spPr>
          <a:xfrm>
            <a:off x="0" y="188640"/>
            <a:ext cx="9144000" cy="642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25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755576"/>
            <a:ext cx="7620000" cy="1008112"/>
          </a:xfrm>
        </p:spPr>
        <p:txBody>
          <a:bodyPr/>
          <a:lstStyle/>
          <a:p>
            <a:r>
              <a:rPr lang="fi-FI" dirty="0" smtClean="0"/>
              <a:t>Vuosikirja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763688"/>
            <a:ext cx="7620000" cy="4637112"/>
          </a:xfrm>
        </p:spPr>
        <p:txBody>
          <a:bodyPr/>
          <a:lstStyle/>
          <a:p>
            <a:r>
              <a:rPr lang="fi-FI" b="1" dirty="0" smtClean="0"/>
              <a:t>Pelastus- ja turvallisuustutkimuksen vuosikirja</a:t>
            </a:r>
          </a:p>
          <a:p>
            <a:pPr lvl="1"/>
            <a:r>
              <a:rPr lang="fi-FI" dirty="0" smtClean="0"/>
              <a:t>sisäinen </a:t>
            </a:r>
            <a:r>
              <a:rPr lang="fi-FI" dirty="0" smtClean="0"/>
              <a:t>turvallisuus</a:t>
            </a:r>
            <a:endParaRPr lang="fi-FI" dirty="0" smtClean="0">
              <a:solidFill>
                <a:srgbClr val="FF0000"/>
              </a:solidFill>
            </a:endParaRPr>
          </a:p>
          <a:p>
            <a:r>
              <a:rPr lang="fi-FI" dirty="0" smtClean="0"/>
              <a:t>Vertaisarvioiduista artikkeleista koostuva vuosijulkaisu</a:t>
            </a:r>
          </a:p>
          <a:p>
            <a:r>
              <a:rPr lang="fi-FI" dirty="0" smtClean="0"/>
              <a:t>Sähköinen, open </a:t>
            </a:r>
            <a:r>
              <a:rPr lang="fi-FI" dirty="0" err="1" smtClean="0"/>
              <a:t>access</a:t>
            </a:r>
            <a:endParaRPr lang="fi-FI" dirty="0" smtClean="0"/>
          </a:p>
          <a:p>
            <a:r>
              <a:rPr lang="fi-FI" dirty="0" smtClean="0"/>
              <a:t>Ensimmäinen julkaistaan tutkijatapaamisen 2019 yhteydessä</a:t>
            </a:r>
          </a:p>
          <a:p>
            <a:r>
              <a:rPr lang="fi-FI" dirty="0" smtClean="0"/>
              <a:t>Kirjoittajakutsu ja kirjoittajaohjeet saatavilla: </a:t>
            </a:r>
            <a:r>
              <a:rPr lang="fi-FI" dirty="0" smtClean="0">
                <a:solidFill>
                  <a:srgbClr val="FF0000"/>
                </a:solidFill>
                <a:hlinkClick r:id="rId2"/>
              </a:rPr>
              <a:t>www.pelastusopisto.fi/vuosikirja</a:t>
            </a:r>
            <a:endParaRPr lang="fi-FI" dirty="0" smtClean="0">
              <a:solidFill>
                <a:srgbClr val="FF0000"/>
              </a:solidFill>
            </a:endParaRPr>
          </a:p>
          <a:p>
            <a:r>
              <a:rPr lang="fi-FI" dirty="0" smtClean="0"/>
              <a:t>Tutkimus voi</a:t>
            </a:r>
          </a:p>
          <a:p>
            <a:pPr lvl="1"/>
            <a:r>
              <a:rPr lang="fi-FI" dirty="0" smtClean="0"/>
              <a:t>olla empiiristä</a:t>
            </a:r>
            <a:r>
              <a:rPr lang="fi-FI" dirty="0"/>
              <a:t>, teoreettista, käsitteellistä tai menetelmiä </a:t>
            </a:r>
            <a:r>
              <a:rPr lang="fi-FI" dirty="0" smtClean="0"/>
              <a:t>kehittävää</a:t>
            </a:r>
          </a:p>
          <a:p>
            <a:pPr lvl="1"/>
            <a:r>
              <a:rPr lang="fi-FI" dirty="0"/>
              <a:t>käsitellä toimialojen sisällöllisiä kysymyksiä tai laajemmin toimintaympäristöön liittyviä </a:t>
            </a:r>
            <a:r>
              <a:rPr lang="fi-FI" dirty="0" smtClean="0"/>
              <a:t>teemoja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7C6D-96FB-46DD-9090-D9683AA19549}" type="datetime1">
              <a:rPr lang="fi-FI" smtClean="0"/>
              <a:t>6.6.2018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www.pelastusopisto.fi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12A-BDB3-4E04-99BD-1A9F366AA6F2}" type="slidenum">
              <a:rPr lang="fi-FI" smtClean="0"/>
              <a:pPr/>
              <a:t>15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58865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512" y="3006080"/>
            <a:ext cx="8712968" cy="1143000"/>
          </a:xfrm>
        </p:spPr>
        <p:txBody>
          <a:bodyPr/>
          <a:lstStyle/>
          <a:p>
            <a:pPr algn="ctr"/>
            <a:r>
              <a:rPr lang="fi-FI" sz="4000" dirty="0"/>
              <a:t>Ei </a:t>
            </a:r>
            <a:r>
              <a:rPr lang="fi-FI" sz="4000" dirty="0" smtClean="0"/>
              <a:t>savua - ilman </a:t>
            </a:r>
            <a:r>
              <a:rPr lang="fi-FI" sz="4000" dirty="0"/>
              <a:t>tutkimusta</a:t>
            </a:r>
            <a:r>
              <a:rPr lang="fi-FI" sz="4000" dirty="0" smtClean="0"/>
              <a:t>!</a:t>
            </a:r>
            <a:br>
              <a:rPr lang="fi-FI" sz="4000" dirty="0" smtClean="0"/>
            </a:br>
            <a:r>
              <a:rPr lang="fi-FI" sz="4000" dirty="0"/>
              <a:t/>
            </a:r>
            <a:br>
              <a:rPr lang="fi-FI" sz="4000" dirty="0"/>
            </a:br>
            <a:r>
              <a:rPr lang="fi-FI" sz="2400" dirty="0" smtClean="0"/>
              <a:t>www.pelastusopisto.fi</a:t>
            </a:r>
            <a:br>
              <a:rPr lang="fi-FI" sz="2400" dirty="0" smtClean="0"/>
            </a:br>
            <a:r>
              <a:rPr lang="fi-FI" sz="2400" dirty="0" smtClean="0"/>
              <a:t/>
            </a:r>
            <a:br>
              <a:rPr lang="fi-FI" sz="2400" dirty="0" smtClean="0"/>
            </a:br>
            <a:r>
              <a:rPr lang="fi-FI" sz="2400" dirty="0" smtClean="0"/>
              <a:t>tutkimus@pelastusopisto.fi</a:t>
            </a:r>
            <a:br>
              <a:rPr lang="fi-FI" sz="2400" dirty="0" smtClean="0"/>
            </a:br>
            <a:r>
              <a:rPr lang="fi-FI" sz="2400" dirty="0" smtClean="0"/>
              <a:t/>
            </a:r>
            <a:br>
              <a:rPr lang="fi-FI" sz="2400" dirty="0" smtClean="0"/>
            </a:br>
            <a:r>
              <a:rPr lang="fi-FI" sz="2400" dirty="0" smtClean="0"/>
              <a:t>  @Pelastusopisto.tk</a:t>
            </a:r>
            <a:br>
              <a:rPr lang="fi-FI" sz="2400" dirty="0" smtClean="0"/>
            </a:br>
            <a:r>
              <a:rPr lang="fi-FI" sz="2400" dirty="0"/>
              <a:t/>
            </a:r>
            <a:br>
              <a:rPr lang="fi-FI" sz="2400" dirty="0"/>
            </a:br>
            <a:r>
              <a:rPr lang="fi-FI" sz="2400" dirty="0" smtClean="0"/>
              <a:t>@</a:t>
            </a:r>
            <a:r>
              <a:rPr lang="fi-FI" sz="2400" dirty="0" err="1" smtClean="0"/>
              <a:t>peo_tutkimus</a:t>
            </a:r>
            <a:r>
              <a:rPr lang="fi-FI" sz="2400" dirty="0" smtClean="0"/>
              <a:t/>
            </a:r>
            <a:br>
              <a:rPr lang="fi-FI" sz="2400" dirty="0" smtClean="0"/>
            </a:b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7C6D-96FB-46DD-9090-D9683AA19549}" type="datetime1">
              <a:rPr lang="fi-FI" smtClean="0"/>
              <a:t>6.6.2018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 smtClean="0"/>
              <a:t>www.pelastusopisto.fi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12A-BDB3-4E04-99BD-1A9F366AA6F2}" type="slidenum">
              <a:rPr lang="fi-FI" smtClean="0"/>
              <a:pPr/>
              <a:t>16</a:t>
            </a:fld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925" y="4149080"/>
            <a:ext cx="502915" cy="502915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312" y="4869160"/>
            <a:ext cx="564536" cy="57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5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1494463"/>
          <a:ext cx="7355160" cy="4524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kstiruutu 1"/>
          <p:cNvSpPr txBox="1"/>
          <p:nvPr/>
        </p:nvSpPr>
        <p:spPr>
          <a:xfrm>
            <a:off x="1556" y="1449359"/>
            <a:ext cx="3130284" cy="10435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TKI-toiminnalla </a:t>
            </a:r>
            <a:r>
              <a:rPr lang="fi-FI" sz="1200" dirty="0"/>
              <a:t>tarkoitetaan systemaattista </a:t>
            </a:r>
            <a:endParaRPr lang="fi-FI" sz="1200" dirty="0" smtClean="0"/>
          </a:p>
          <a:p>
            <a:r>
              <a:rPr lang="fi-FI" sz="1200" dirty="0" smtClean="0"/>
              <a:t>toimintaa tiedon </a:t>
            </a:r>
            <a:r>
              <a:rPr lang="fi-FI" sz="1200" dirty="0"/>
              <a:t>lisäämiseksi ja tiedon </a:t>
            </a:r>
            <a:endParaRPr lang="fi-FI" sz="1200" dirty="0" smtClean="0"/>
          </a:p>
          <a:p>
            <a:r>
              <a:rPr lang="fi-FI" sz="1200" dirty="0" smtClean="0"/>
              <a:t>käyttämistä </a:t>
            </a:r>
            <a:r>
              <a:rPr lang="fi-FI" sz="1200" dirty="0"/>
              <a:t>uusien </a:t>
            </a:r>
            <a:r>
              <a:rPr lang="fi-FI" sz="1200" dirty="0" smtClean="0"/>
              <a:t>sovellusten löytämiseksi. </a:t>
            </a:r>
          </a:p>
          <a:p>
            <a:r>
              <a:rPr lang="fi-FI" sz="1200" dirty="0" smtClean="0"/>
              <a:t>Toiminnan tavoitteena </a:t>
            </a:r>
            <a:r>
              <a:rPr lang="fi-FI" sz="1200" dirty="0"/>
              <a:t>on </a:t>
            </a:r>
            <a:r>
              <a:rPr lang="fi-FI" sz="1200" dirty="0" smtClean="0"/>
              <a:t>löytää jotain </a:t>
            </a:r>
          </a:p>
          <a:p>
            <a:r>
              <a:rPr lang="fi-FI" sz="1200" dirty="0" smtClean="0"/>
              <a:t>oleellisesti </a:t>
            </a:r>
            <a:r>
              <a:rPr lang="fi-FI" sz="1200" dirty="0"/>
              <a:t>uutta</a:t>
            </a:r>
            <a:r>
              <a:rPr lang="fi-FI" sz="1200" dirty="0" smtClean="0"/>
              <a:t>.</a:t>
            </a:r>
          </a:p>
        </p:txBody>
      </p:sp>
      <p:sp>
        <p:nvSpPr>
          <p:cNvPr id="6" name="Tekstiruutu 5"/>
          <p:cNvSpPr txBox="1"/>
          <p:nvPr/>
        </p:nvSpPr>
        <p:spPr>
          <a:xfrm>
            <a:off x="5445427" y="1449358"/>
            <a:ext cx="3693447" cy="21236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i-FI" sz="1200" dirty="0" smtClean="0"/>
              <a:t>Tutkimustoiminnassa haetaan uutta tietoa. </a:t>
            </a:r>
          </a:p>
          <a:p>
            <a:endParaRPr lang="fi-FI" sz="1200" dirty="0"/>
          </a:p>
          <a:p>
            <a:r>
              <a:rPr lang="fi-FI" sz="1200" dirty="0"/>
              <a:t>Perustutkimuksen tavoitteena on uusien hypoteesien, </a:t>
            </a:r>
          </a:p>
          <a:p>
            <a:r>
              <a:rPr lang="fi-FI" sz="1200" dirty="0"/>
              <a:t>teorioiden ja lainalaisuuksien muodostaminen ja </a:t>
            </a:r>
          </a:p>
          <a:p>
            <a:r>
              <a:rPr lang="fi-FI" sz="1200" dirty="0" smtClean="0"/>
              <a:t>testaaminen</a:t>
            </a:r>
            <a:r>
              <a:rPr lang="fi-FI" sz="1200" dirty="0"/>
              <a:t>. Perustutkimusta ovat esimerkiksi </a:t>
            </a:r>
          </a:p>
          <a:p>
            <a:r>
              <a:rPr lang="fi-FI" sz="1200" dirty="0"/>
              <a:t>ominaisuuksien, rakenteiden ja riippuvuuksien </a:t>
            </a:r>
            <a:r>
              <a:rPr lang="fi-FI" sz="1200" dirty="0" smtClean="0"/>
              <a:t>analyysit.</a:t>
            </a:r>
            <a:endParaRPr lang="fi-FI" sz="1200" dirty="0"/>
          </a:p>
          <a:p>
            <a:endParaRPr lang="fi-FI" sz="1200" dirty="0" smtClean="0"/>
          </a:p>
          <a:p>
            <a:r>
              <a:rPr lang="fi-FI" sz="1200" dirty="0" smtClean="0"/>
              <a:t>Soveltava tutkimus </a:t>
            </a:r>
            <a:r>
              <a:rPr lang="fi-FI" sz="1200" dirty="0"/>
              <a:t>tähtää </a:t>
            </a:r>
            <a:r>
              <a:rPr lang="fi-FI" sz="1200" dirty="0" smtClean="0"/>
              <a:t>ensisijaisesti </a:t>
            </a:r>
            <a:r>
              <a:rPr lang="fi-FI" sz="1200" dirty="0" err="1" smtClean="0"/>
              <a:t>tiettyyn</a:t>
            </a:r>
            <a:r>
              <a:rPr lang="fi-FI" sz="1200" dirty="0" smtClean="0"/>
              <a:t> </a:t>
            </a:r>
          </a:p>
          <a:p>
            <a:r>
              <a:rPr lang="fi-FI" sz="1200" dirty="0" smtClean="0"/>
              <a:t>käytännön sovellutukseen</a:t>
            </a:r>
            <a:r>
              <a:rPr lang="fi-FI" sz="1200" dirty="0"/>
              <a:t>. Soveltavaa tutkimusta on </a:t>
            </a:r>
            <a:endParaRPr lang="fi-FI" sz="1200" dirty="0" smtClean="0"/>
          </a:p>
          <a:p>
            <a:r>
              <a:rPr lang="fi-FI" sz="1200" dirty="0" smtClean="0"/>
              <a:t>esimerkiksi uusien menetelmien </a:t>
            </a:r>
            <a:r>
              <a:rPr lang="fi-FI" sz="1200" dirty="0"/>
              <a:t>ja keinojen luominen </a:t>
            </a:r>
            <a:endParaRPr lang="fi-FI" sz="1200" dirty="0" smtClean="0"/>
          </a:p>
          <a:p>
            <a:r>
              <a:rPr lang="fi-FI" sz="1200" dirty="0" err="1" smtClean="0"/>
              <a:t>tietyn</a:t>
            </a:r>
            <a:r>
              <a:rPr lang="fi-FI" sz="1200" dirty="0" smtClean="0"/>
              <a:t> ongelman ratkaisemiseksi.</a:t>
            </a:r>
            <a:endParaRPr lang="fi-FI" sz="1200" dirty="0"/>
          </a:p>
        </p:txBody>
      </p:sp>
      <p:sp>
        <p:nvSpPr>
          <p:cNvPr id="7" name="Tekstiruutu 6"/>
          <p:cNvSpPr txBox="1"/>
          <p:nvPr/>
        </p:nvSpPr>
        <p:spPr>
          <a:xfrm>
            <a:off x="4013428" y="6009641"/>
            <a:ext cx="5130572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i-FI" sz="1200" dirty="0" smtClean="0"/>
              <a:t>Kehittämistoiminnalla </a:t>
            </a:r>
            <a:r>
              <a:rPr lang="fi-FI" sz="1200" dirty="0"/>
              <a:t>tarkoitetaan systemaattista toimintaa tutkimuksen </a:t>
            </a:r>
            <a:endParaRPr lang="fi-FI" sz="1200" dirty="0" smtClean="0"/>
          </a:p>
          <a:p>
            <a:r>
              <a:rPr lang="fi-FI" sz="1200" dirty="0" smtClean="0"/>
              <a:t>tuloksena </a:t>
            </a:r>
            <a:r>
              <a:rPr lang="fi-FI" sz="1200" dirty="0"/>
              <a:t>ja/tai käytännön kokemuksen kautta saadun tiedon käyttämiseksi </a:t>
            </a:r>
            <a:endParaRPr lang="fi-FI" sz="1200" dirty="0" smtClean="0"/>
          </a:p>
          <a:p>
            <a:r>
              <a:rPr lang="fi-FI" sz="1200" dirty="0" smtClean="0"/>
              <a:t>uusien </a:t>
            </a:r>
            <a:r>
              <a:rPr lang="fi-FI" sz="1200" dirty="0"/>
              <a:t>aineiden, tuotteiden, tuotantoprosessien, menetelmien ja järjestelmien </a:t>
            </a:r>
            <a:endParaRPr lang="fi-FI" sz="1200" dirty="0" smtClean="0"/>
          </a:p>
          <a:p>
            <a:r>
              <a:rPr lang="fi-FI" sz="1200" dirty="0" smtClean="0"/>
              <a:t>aikaansaamiseen </a:t>
            </a:r>
            <a:r>
              <a:rPr lang="fi-FI" sz="1200" dirty="0"/>
              <a:t>tai olemassa olevien olennaiseen parantamiseen</a:t>
            </a:r>
            <a:r>
              <a:rPr lang="fi-FI" sz="1200" dirty="0" smtClean="0"/>
              <a:t>.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1556" y="5949280"/>
            <a:ext cx="344908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i-FI" sz="1200" dirty="0" smtClean="0"/>
              <a:t>Innovaatiotoiminnalla </a:t>
            </a:r>
            <a:r>
              <a:rPr lang="fi-FI" sz="1200" dirty="0"/>
              <a:t>tarkoitetaan </a:t>
            </a:r>
            <a:r>
              <a:rPr lang="fi-FI" sz="1200" dirty="0" smtClean="0"/>
              <a:t>toimenpiteitä</a:t>
            </a:r>
            <a:r>
              <a:rPr lang="fi-FI" sz="1200" dirty="0"/>
              <a:t>, </a:t>
            </a:r>
            <a:endParaRPr lang="fi-FI" sz="1200" dirty="0" smtClean="0"/>
          </a:p>
          <a:p>
            <a:r>
              <a:rPr lang="fi-FI" sz="1200" dirty="0" smtClean="0"/>
              <a:t>joiden </a:t>
            </a:r>
            <a:r>
              <a:rPr lang="fi-FI" sz="1200" dirty="0"/>
              <a:t>tavoitteena on tuottaa </a:t>
            </a:r>
            <a:r>
              <a:rPr lang="fi-FI" sz="1200" dirty="0" smtClean="0"/>
              <a:t>uusia </a:t>
            </a:r>
            <a:r>
              <a:rPr lang="fi-FI" sz="1200" dirty="0"/>
              <a:t>tai parannettuja </a:t>
            </a:r>
            <a:endParaRPr lang="fi-FI" sz="1200" dirty="0" smtClean="0"/>
          </a:p>
          <a:p>
            <a:r>
              <a:rPr lang="fi-FI" sz="1200" dirty="0" smtClean="0"/>
              <a:t>tuotteita </a:t>
            </a:r>
            <a:r>
              <a:rPr lang="fi-FI" sz="1200" dirty="0"/>
              <a:t>tai prosesseja eli innovaatioita.</a:t>
            </a:r>
            <a:endParaRPr lang="fi-FI" sz="1200" dirty="0" smtClean="0"/>
          </a:p>
        </p:txBody>
      </p:sp>
      <p:sp>
        <p:nvSpPr>
          <p:cNvPr id="3" name="Tekstiruutu 2"/>
          <p:cNvSpPr txBox="1"/>
          <p:nvPr/>
        </p:nvSpPr>
        <p:spPr>
          <a:xfrm>
            <a:off x="-7568" y="6597352"/>
            <a:ext cx="18187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i="1" dirty="0" smtClean="0"/>
              <a:t>(</a:t>
            </a:r>
            <a:r>
              <a:rPr lang="fi-FI" sz="1200" i="1" dirty="0" err="1" smtClean="0"/>
              <a:t>Mukaellen</a:t>
            </a:r>
            <a:r>
              <a:rPr lang="fi-FI" sz="1200" i="1" dirty="0" smtClean="0"/>
              <a:t>: Tilastokeskus)</a:t>
            </a:r>
            <a:endParaRPr lang="fi-FI" sz="1200" i="1" dirty="0"/>
          </a:p>
        </p:txBody>
      </p:sp>
    </p:spTree>
    <p:extLst>
      <p:ext uri="{BB962C8B-B14F-4D97-AF65-F5344CB8AC3E}">
        <p14:creationId xmlns:p14="http://schemas.microsoft.com/office/powerpoint/2010/main" val="106210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20676" y="980728"/>
            <a:ext cx="7200800" cy="792087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b="1" dirty="0" smtClean="0"/>
              <a:t>TKI-</a:t>
            </a:r>
            <a:r>
              <a:rPr lang="en-US" sz="4000" b="1" dirty="0" err="1" smtClean="0"/>
              <a:t>palvelut</a:t>
            </a:r>
            <a:endParaRPr lang="en-US" sz="4000" b="1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535360" y="1844824"/>
            <a:ext cx="7920880" cy="4824536"/>
          </a:xfrm>
        </p:spPr>
        <p:txBody>
          <a:bodyPr>
            <a:normAutofit/>
          </a:bodyPr>
          <a:lstStyle/>
          <a:p>
            <a:r>
              <a:rPr lang="fi-FI" sz="2000" dirty="0" smtClean="0"/>
              <a:t>koordinoi pelastustoimen tutkimusta</a:t>
            </a:r>
          </a:p>
          <a:p>
            <a:pPr lvl="1"/>
            <a:r>
              <a:rPr lang="fi-FI" sz="1800" dirty="0" smtClean="0"/>
              <a:t> </a:t>
            </a:r>
            <a:r>
              <a:rPr lang="fi-FI" sz="1800" dirty="0" smtClean="0">
                <a:hlinkClick r:id="rId3"/>
              </a:rPr>
              <a:t>Pelastustoimen tutkijatapaamisen laajennetut tiivistelmät</a:t>
            </a:r>
            <a:endParaRPr lang="fi-FI" sz="1800" dirty="0" smtClean="0"/>
          </a:p>
          <a:p>
            <a:r>
              <a:rPr lang="fi-FI" sz="2000" dirty="0" smtClean="0"/>
              <a:t>toteuttaa </a:t>
            </a:r>
            <a:r>
              <a:rPr lang="fi-FI" sz="2000" dirty="0" err="1" smtClean="0"/>
              <a:t>tki</a:t>
            </a:r>
            <a:r>
              <a:rPr lang="fi-FI" sz="2000" dirty="0" smtClean="0"/>
              <a:t>-hankkeita</a:t>
            </a:r>
          </a:p>
          <a:p>
            <a:r>
              <a:rPr lang="fi-FI" sz="2000" dirty="0" smtClean="0"/>
              <a:t>vastaa tilastotuotannosta </a:t>
            </a:r>
          </a:p>
          <a:p>
            <a:r>
              <a:rPr lang="fi-FI" sz="2000" dirty="0" smtClean="0"/>
              <a:t>tekee polttokokeita ja testejä</a:t>
            </a:r>
          </a:p>
          <a:p>
            <a:pPr marL="114300" indent="0">
              <a:buNone/>
            </a:pPr>
            <a:r>
              <a:rPr lang="fi-FI" sz="2000" dirty="0" smtClean="0"/>
              <a:t> </a:t>
            </a:r>
          </a:p>
          <a:p>
            <a:pPr marL="114300" indent="0">
              <a:buNone/>
            </a:pPr>
            <a:endParaRPr lang="fi-FI" sz="2000" dirty="0" smtClean="0"/>
          </a:p>
          <a:p>
            <a:pPr lvl="0"/>
            <a:endParaRPr lang="fi-FI" sz="2000" dirty="0" smtClean="0"/>
          </a:p>
          <a:p>
            <a:pPr lvl="0"/>
            <a:r>
              <a:rPr lang="fi-FI" sz="2000" dirty="0" smtClean="0"/>
              <a:t>opetukseen</a:t>
            </a:r>
          </a:p>
          <a:p>
            <a:r>
              <a:rPr lang="fi-FI" sz="2000" dirty="0"/>
              <a:t>käytännön työhön</a:t>
            </a:r>
            <a:endParaRPr lang="en-US" sz="2000" dirty="0"/>
          </a:p>
          <a:p>
            <a:r>
              <a:rPr lang="fi-FI" sz="2000" dirty="0" smtClean="0"/>
              <a:t>päätöksentekoon</a:t>
            </a:r>
            <a:endParaRPr lang="fi-FI" sz="2000" dirty="0"/>
          </a:p>
          <a:p>
            <a:pPr lvl="0"/>
            <a:endParaRPr lang="fi-FI" sz="2000" dirty="0" smtClean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 smtClean="0">
                <a:latin typeface="+mn-lt"/>
              </a:rPr>
              <a:t>www.pelastusopisto.fi</a:t>
            </a:r>
            <a:endParaRPr lang="fi-FI" dirty="0">
              <a:latin typeface="+mn-lt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12A-BDB3-4E04-99BD-1A9F366AA6F2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FCB1C-8BE1-4E51-8D5E-E46581EE2B09}" type="datetime1">
              <a:rPr lang="fi-FI" smtClean="0"/>
              <a:t>6.6.2018</a:t>
            </a:fld>
            <a:endParaRPr lang="fi-FI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11188" y="3861049"/>
            <a:ext cx="7560840" cy="7920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err="1" smtClean="0"/>
              <a:t>Tietoa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toimialan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kehittämiseen</a:t>
            </a:r>
            <a:r>
              <a:rPr lang="en-US" sz="40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838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Asiantuntijuus - Visio Professional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62" t="26680" r="28738" b="14334"/>
          <a:stretch/>
        </p:blipFill>
        <p:spPr>
          <a:xfrm>
            <a:off x="4456766" y="1839104"/>
            <a:ext cx="4507722" cy="4038168"/>
          </a:xfrm>
          <a:prstGeom prst="rect">
            <a:avLst/>
          </a:prstGeom>
        </p:spPr>
      </p:pic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7C6D-96FB-46DD-9090-D9683AA19549}" type="datetime1">
              <a:rPr lang="fi-FI" smtClean="0"/>
              <a:t>6.6.2018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www.pelastusopisto.fi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12A-BDB3-4E04-99BD-1A9F366AA6F2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720676" y="980728"/>
            <a:ext cx="7883772" cy="792087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b="1" dirty="0" err="1" smtClean="0"/>
              <a:t>Kolmen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osa-alueen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asiantuntijuutta</a:t>
            </a:r>
            <a:endParaRPr lang="en-US" sz="4000" b="1" dirty="0" smtClean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35360" y="1844824"/>
            <a:ext cx="4180656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000" dirty="0" smtClean="0"/>
              <a:t>Tutkitun tiedon hyödyntämisessä tarvitaan kolmen </a:t>
            </a:r>
            <a:r>
              <a:rPr lang="fi-FI" sz="2000" dirty="0" err="1" smtClean="0"/>
              <a:t>osa.alueen</a:t>
            </a:r>
            <a:r>
              <a:rPr lang="fi-FI" sz="2000" dirty="0" smtClean="0"/>
              <a:t> asiantuntijoita</a:t>
            </a:r>
          </a:p>
          <a:p>
            <a:pPr lvl="1"/>
            <a:r>
              <a:rPr lang="fi-FI" dirty="0" smtClean="0">
                <a:solidFill>
                  <a:srgbClr val="FF0000"/>
                </a:solidFill>
              </a:rPr>
              <a:t>Parhaat menetelmät (tutkimus)</a:t>
            </a:r>
          </a:p>
          <a:p>
            <a:pPr lvl="1"/>
            <a:r>
              <a:rPr lang="fi-FI" dirty="0" smtClean="0">
                <a:solidFill>
                  <a:srgbClr val="FF0000"/>
                </a:solidFill>
              </a:rPr>
              <a:t>Paras sopivuus (asiayhteys)</a:t>
            </a:r>
          </a:p>
          <a:p>
            <a:pPr lvl="1"/>
            <a:r>
              <a:rPr lang="fi-FI" dirty="0" smtClean="0">
                <a:solidFill>
                  <a:srgbClr val="FF0000"/>
                </a:solidFill>
              </a:rPr>
              <a:t>Parhaat käytänteet (käytäntö)</a:t>
            </a:r>
          </a:p>
        </p:txBody>
      </p:sp>
      <p:sp>
        <p:nvSpPr>
          <p:cNvPr id="11" name="Tekstiruutu 10"/>
          <p:cNvSpPr txBox="1"/>
          <p:nvPr/>
        </p:nvSpPr>
        <p:spPr>
          <a:xfrm>
            <a:off x="-7568" y="6597352"/>
            <a:ext cx="17988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i="1" dirty="0" smtClean="0"/>
              <a:t>Dale </a:t>
            </a:r>
            <a:r>
              <a:rPr lang="fi-FI" sz="1200" i="1" dirty="0" err="1" smtClean="0"/>
              <a:t>Hanson</a:t>
            </a:r>
            <a:r>
              <a:rPr lang="fi-FI" sz="1200" i="1" dirty="0" smtClean="0"/>
              <a:t> (Safety2016)</a:t>
            </a:r>
            <a:endParaRPr lang="fi-FI" sz="1200" i="1" dirty="0"/>
          </a:p>
        </p:txBody>
      </p:sp>
    </p:spTree>
    <p:extLst>
      <p:ext uri="{BB962C8B-B14F-4D97-AF65-F5344CB8AC3E}">
        <p14:creationId xmlns:p14="http://schemas.microsoft.com/office/powerpoint/2010/main" val="165751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20675" y="980728"/>
            <a:ext cx="7513859" cy="792087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b="1" dirty="0" err="1" smtClean="0"/>
              <a:t>Pelastusopiston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strategia</a:t>
            </a:r>
            <a:r>
              <a:rPr lang="en-US" sz="4000" b="1" dirty="0" smtClean="0"/>
              <a:t> 2016-2020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 smtClean="0">
                <a:latin typeface="+mn-lt"/>
              </a:rPr>
              <a:t>www.pelastusopisto.fi</a:t>
            </a:r>
            <a:endParaRPr lang="fi-FI" dirty="0">
              <a:latin typeface="+mn-lt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12A-BDB3-4E04-99BD-1A9F366AA6F2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FCB1C-8BE1-4E51-8D5E-E46581EE2B09}" type="datetime1">
              <a:rPr lang="fi-FI" smtClean="0"/>
              <a:t>6.6.2018</a:t>
            </a:fld>
            <a:endParaRPr lang="fi-FI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535360" y="1844824"/>
            <a:ext cx="7920880" cy="4824536"/>
          </a:xfrm>
        </p:spPr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fi-FI" sz="2400" dirty="0" err="1" smtClean="0"/>
              <a:t>Digitalisaatio</a:t>
            </a:r>
            <a:endParaRPr lang="fi-FI" sz="2400" dirty="0" smtClean="0"/>
          </a:p>
          <a:p>
            <a:pPr lvl="1"/>
            <a:r>
              <a:rPr lang="fi-FI" dirty="0" smtClean="0">
                <a:solidFill>
                  <a:srgbClr val="FF0000"/>
                </a:solidFill>
              </a:rPr>
              <a:t>Hyödynnetään TKI-toimintaa pelastustoimen digitalisoitumisessa</a:t>
            </a:r>
          </a:p>
          <a:p>
            <a:pPr marL="571500" indent="-457200">
              <a:buFont typeface="+mj-lt"/>
              <a:buAutoNum type="arabicPeriod"/>
            </a:pPr>
            <a:r>
              <a:rPr lang="fi-FI" sz="2400" dirty="0" smtClean="0"/>
              <a:t>Kansainvälisyys</a:t>
            </a:r>
          </a:p>
          <a:p>
            <a:pPr lvl="1"/>
            <a:r>
              <a:rPr lang="fi-FI" dirty="0" smtClean="0">
                <a:solidFill>
                  <a:srgbClr val="FF0000"/>
                </a:solidFill>
              </a:rPr>
              <a:t>Ollaan haluttu kansainvälinen kumppani</a:t>
            </a:r>
          </a:p>
          <a:p>
            <a:pPr lvl="1"/>
            <a:r>
              <a:rPr lang="fi-FI" dirty="0" smtClean="0">
                <a:solidFill>
                  <a:srgbClr val="FF0000"/>
                </a:solidFill>
              </a:rPr>
              <a:t>Osallistutaan pelastustoimea tukeviin vaikuttaviin kansainvälisiin yhteistyöhankkeisiin</a:t>
            </a:r>
          </a:p>
          <a:p>
            <a:pPr marL="571500" indent="-457200">
              <a:buFont typeface="+mj-lt"/>
              <a:buAutoNum type="arabicPeriod"/>
            </a:pPr>
            <a:r>
              <a:rPr lang="fi-FI" sz="2400" dirty="0" smtClean="0"/>
              <a:t>Innovaatio- ja kokeilutoiminta</a:t>
            </a:r>
          </a:p>
          <a:p>
            <a:pPr lvl="1"/>
            <a:r>
              <a:rPr lang="fi-FI" dirty="0" smtClean="0">
                <a:solidFill>
                  <a:srgbClr val="FF0000"/>
                </a:solidFill>
              </a:rPr>
              <a:t>Tuetaan pelastustoimen innovaatio- ja kokeilutoimintaa</a:t>
            </a:r>
          </a:p>
          <a:p>
            <a:pPr marL="571500" indent="-457200">
              <a:buFont typeface="+mj-lt"/>
              <a:buAutoNum type="arabicPeriod"/>
            </a:pPr>
            <a:r>
              <a:rPr lang="fi-FI" sz="2400" dirty="0" smtClean="0"/>
              <a:t>Myynti- ja markkinointitoiminta</a:t>
            </a:r>
          </a:p>
          <a:p>
            <a:pPr lvl="1"/>
            <a:r>
              <a:rPr lang="fi-FI" dirty="0" smtClean="0">
                <a:solidFill>
                  <a:srgbClr val="FF0000"/>
                </a:solidFill>
              </a:rPr>
              <a:t>Lisätään TKI-palvelujen tunnettuutta</a:t>
            </a:r>
          </a:p>
          <a:p>
            <a:pPr lvl="1"/>
            <a:r>
              <a:rPr lang="fi-FI" dirty="0" smtClean="0">
                <a:solidFill>
                  <a:srgbClr val="FF0000"/>
                </a:solidFill>
              </a:rPr>
              <a:t>Varmistetaan tulorahoitus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95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20675" y="980728"/>
            <a:ext cx="7513859" cy="792087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b="1" dirty="0" err="1" smtClean="0"/>
              <a:t>Pelastusopiston</a:t>
            </a:r>
            <a:r>
              <a:rPr lang="en-US" sz="4000" b="1" dirty="0" smtClean="0"/>
              <a:t> TTS 2018-2021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 smtClean="0">
                <a:latin typeface="+mn-lt"/>
              </a:rPr>
              <a:t>www.pelastusopisto.fi</a:t>
            </a:r>
            <a:endParaRPr lang="fi-FI" dirty="0">
              <a:latin typeface="+mn-lt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12A-BDB3-4E04-99BD-1A9F366AA6F2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FCB1C-8BE1-4E51-8D5E-E46581EE2B09}" type="datetime1">
              <a:rPr lang="fi-FI" smtClean="0"/>
              <a:t>6.6.2018</a:t>
            </a:fld>
            <a:endParaRPr lang="fi-FI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535360" y="1844824"/>
            <a:ext cx="7920880" cy="4824536"/>
          </a:xfrm>
        </p:spPr>
        <p:txBody>
          <a:bodyPr>
            <a:normAutofit fontScale="85000" lnSpcReduction="20000"/>
          </a:bodyPr>
          <a:lstStyle/>
          <a:p>
            <a:pPr marL="571500" lvl="0" indent="-457200">
              <a:buFont typeface="+mj-lt"/>
              <a:buAutoNum type="arabicPeriod"/>
            </a:pPr>
            <a:r>
              <a:rPr lang="fi-FI" sz="2400" dirty="0" smtClean="0"/>
              <a:t>Luodaan </a:t>
            </a:r>
            <a:r>
              <a:rPr lang="fi-FI" sz="2400" dirty="0"/>
              <a:t>yhteistyössä sisäministeriön kanssa </a:t>
            </a:r>
            <a:r>
              <a:rPr lang="fi-FI" sz="2400" dirty="0">
                <a:solidFill>
                  <a:srgbClr val="FF0000"/>
                </a:solidFill>
              </a:rPr>
              <a:t>rakenteet ja menettelytavat pelastustoimen </a:t>
            </a:r>
            <a:r>
              <a:rPr lang="fi-FI" sz="2400" dirty="0" smtClean="0">
                <a:solidFill>
                  <a:srgbClr val="FF0000"/>
                </a:solidFill>
              </a:rPr>
              <a:t>TKI-toiminnan koordinointiin</a:t>
            </a:r>
            <a:r>
              <a:rPr lang="fi-FI" sz="2400" dirty="0" smtClean="0"/>
              <a:t>.</a:t>
            </a:r>
          </a:p>
          <a:p>
            <a:pPr marL="571500" lvl="0" indent="-457200">
              <a:buFont typeface="+mj-lt"/>
              <a:buAutoNum type="arabicPeriod"/>
            </a:pPr>
            <a:r>
              <a:rPr lang="fi-FI" sz="2400" dirty="0" smtClean="0"/>
              <a:t>Lisätään aktiivista </a:t>
            </a:r>
            <a:r>
              <a:rPr lang="fi-FI" sz="2400" dirty="0"/>
              <a:t>ja säännöllisesti toistuvaa </a:t>
            </a:r>
            <a:r>
              <a:rPr lang="fi-FI" sz="2400" dirty="0">
                <a:solidFill>
                  <a:srgbClr val="FF0000"/>
                </a:solidFill>
              </a:rPr>
              <a:t>vuorovaikutusta ja yhteistyötä </a:t>
            </a:r>
            <a:r>
              <a:rPr lang="fi-FI" sz="2400" dirty="0" smtClean="0"/>
              <a:t>pelastuslaitosten</a:t>
            </a:r>
            <a:r>
              <a:rPr lang="fi-FI" sz="2400" dirty="0"/>
              <a:t>, hallinnonalan virastojen, oppilaitosten, korkeakoulujen, pelastusalan järjestöjen ja yritysten kanssa. </a:t>
            </a:r>
            <a:endParaRPr lang="fi-FI" sz="2400" dirty="0" smtClean="0"/>
          </a:p>
          <a:p>
            <a:pPr marL="571500" lvl="0" indent="-457200">
              <a:buFont typeface="+mj-lt"/>
              <a:buAutoNum type="arabicPeriod"/>
            </a:pPr>
            <a:r>
              <a:rPr lang="fi-FI" sz="2400" dirty="0" smtClean="0"/>
              <a:t>Ylläpidetään </a:t>
            </a:r>
            <a:r>
              <a:rPr lang="fi-FI" sz="2400" dirty="0" smtClean="0">
                <a:solidFill>
                  <a:srgbClr val="FF0000"/>
                </a:solidFill>
              </a:rPr>
              <a:t>PETU10+</a:t>
            </a:r>
            <a:r>
              <a:rPr lang="fi-FI" sz="2400" dirty="0" smtClean="0"/>
              <a:t>:a.</a:t>
            </a:r>
          </a:p>
          <a:p>
            <a:pPr marL="571500" lvl="0" indent="-457200">
              <a:buFont typeface="+mj-lt"/>
              <a:buAutoNum type="arabicPeriod"/>
            </a:pPr>
            <a:r>
              <a:rPr lang="fi-FI" sz="2400" dirty="0" smtClean="0"/>
              <a:t>Hankkeilla vastataan ennakoivasti sisäisen turvallisuuden toimintaympäristön muutoksiin ja </a:t>
            </a:r>
            <a:r>
              <a:rPr lang="fi-FI" sz="2400" dirty="0" smtClean="0">
                <a:solidFill>
                  <a:srgbClr val="FF0000"/>
                </a:solidFill>
              </a:rPr>
              <a:t>tuotetaan tietoa, menetelmiä ja toteutuksia hallinnonalan tarpeisiin</a:t>
            </a:r>
            <a:r>
              <a:rPr lang="fi-FI" sz="2400" dirty="0" smtClean="0"/>
              <a:t>. </a:t>
            </a:r>
          </a:p>
          <a:p>
            <a:pPr marL="571500" lvl="0" indent="-457200">
              <a:buFont typeface="+mj-lt"/>
              <a:buAutoNum type="arabicPeriod"/>
            </a:pPr>
            <a:r>
              <a:rPr lang="fi-FI" sz="2400" dirty="0" smtClean="0"/>
              <a:t>Parannetaan </a:t>
            </a:r>
            <a:r>
              <a:rPr lang="fi-FI" sz="2400" dirty="0">
                <a:solidFill>
                  <a:srgbClr val="FF0000"/>
                </a:solidFill>
              </a:rPr>
              <a:t>TKI-toiminnan ja koulutuksen </a:t>
            </a:r>
            <a:r>
              <a:rPr lang="fi-FI" sz="2400" dirty="0"/>
              <a:t>kiinteää yhteyttä ja keskinäistä </a:t>
            </a:r>
            <a:r>
              <a:rPr lang="fi-FI" sz="2400" dirty="0">
                <a:solidFill>
                  <a:srgbClr val="FF0000"/>
                </a:solidFill>
              </a:rPr>
              <a:t>vuorovaikutusta</a:t>
            </a:r>
            <a:r>
              <a:rPr lang="fi-FI" sz="2400" dirty="0"/>
              <a:t>. </a:t>
            </a:r>
            <a:r>
              <a:rPr lang="fi-FI" sz="2400" dirty="0" smtClean="0"/>
              <a:t>Hankkeisiin varataan resursseja opinnäytetöiden tekemiseen.  </a:t>
            </a:r>
          </a:p>
          <a:p>
            <a:pPr marL="571500" lvl="0" indent="-457200">
              <a:buFont typeface="+mj-lt"/>
              <a:buAutoNum type="arabicPeriod"/>
            </a:pPr>
            <a:r>
              <a:rPr lang="fi-FI" sz="2400" dirty="0" smtClean="0"/>
              <a:t>Edistetään </a:t>
            </a:r>
            <a:r>
              <a:rPr lang="fi-FI" sz="2400" dirty="0">
                <a:solidFill>
                  <a:srgbClr val="FF0000"/>
                </a:solidFill>
              </a:rPr>
              <a:t>toimialan yhdenmukaista kokeilu- ja innovaatiotoimintaa </a:t>
            </a:r>
            <a:r>
              <a:rPr lang="fi-FI" sz="2400" dirty="0"/>
              <a:t>koordinoimalla ja harjoitusaluetta sekä muita resursseja </a:t>
            </a:r>
            <a:r>
              <a:rPr lang="fi-FI" sz="2400" dirty="0" smtClean="0"/>
              <a:t>hyödyntäen.</a:t>
            </a:r>
          </a:p>
          <a:p>
            <a:pPr marL="571500" lvl="0" indent="-457200">
              <a:buFont typeface="+mj-lt"/>
              <a:buAutoNum type="arabicPeriod"/>
            </a:pPr>
            <a:r>
              <a:rPr lang="fi-FI" sz="2400" dirty="0" smtClean="0"/>
              <a:t>Selvitetään </a:t>
            </a:r>
            <a:r>
              <a:rPr lang="fi-FI" sz="2400" dirty="0"/>
              <a:t>ja hyödynnetään mahdolliset rahoitusvaihtoehdot yritysyhteistyötä unohtamatta. </a:t>
            </a:r>
            <a:r>
              <a:rPr lang="fi-FI" sz="2400" dirty="0">
                <a:solidFill>
                  <a:srgbClr val="FF0000"/>
                </a:solidFill>
              </a:rPr>
              <a:t>Ulkopuolista rahoitusta </a:t>
            </a:r>
            <a:r>
              <a:rPr lang="fi-FI" sz="2400" dirty="0"/>
              <a:t>hyödynnetään tehokkaasti</a:t>
            </a:r>
            <a:r>
              <a:rPr lang="fi-FI" sz="2400" dirty="0" smtClean="0"/>
              <a:t>.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45271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040996"/>
              </p:ext>
            </p:extLst>
          </p:nvPr>
        </p:nvGraphicFramePr>
        <p:xfrm>
          <a:off x="457200" y="198884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675" y="980728"/>
            <a:ext cx="7513859" cy="792087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b="1" dirty="0" smtClean="0"/>
              <a:t>PETU10+</a:t>
            </a:r>
          </a:p>
        </p:txBody>
      </p:sp>
    </p:spTree>
    <p:extLst>
      <p:ext uri="{BB962C8B-B14F-4D97-AF65-F5344CB8AC3E}">
        <p14:creationId xmlns:p14="http://schemas.microsoft.com/office/powerpoint/2010/main" val="335757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Kaaviokuva 4"/>
          <p:cNvGraphicFramePr/>
          <p:nvPr>
            <p:extLst>
              <p:ext uri="{D42A27DB-BD31-4B8C-83A1-F6EECF244321}">
                <p14:modId xmlns:p14="http://schemas.microsoft.com/office/powerpoint/2010/main" val="1583739168"/>
              </p:ext>
            </p:extLst>
          </p:nvPr>
        </p:nvGraphicFramePr>
        <p:xfrm>
          <a:off x="239333" y="1782249"/>
          <a:ext cx="8656749" cy="1025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kstiruutu 6"/>
          <p:cNvSpPr txBox="1"/>
          <p:nvPr/>
        </p:nvSpPr>
        <p:spPr>
          <a:xfrm>
            <a:off x="239334" y="2902710"/>
            <a:ext cx="8656748" cy="4154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2100" dirty="0"/>
              <a:t>viranomaistoiminta</a:t>
            </a:r>
          </a:p>
        </p:txBody>
      </p:sp>
      <p:graphicFrame>
        <p:nvGraphicFramePr>
          <p:cNvPr id="8" name="Kaaviokuva 7"/>
          <p:cNvGraphicFramePr/>
          <p:nvPr>
            <p:extLst>
              <p:ext uri="{D42A27DB-BD31-4B8C-83A1-F6EECF244321}">
                <p14:modId xmlns:p14="http://schemas.microsoft.com/office/powerpoint/2010/main" val="2523384980"/>
              </p:ext>
            </p:extLst>
          </p:nvPr>
        </p:nvGraphicFramePr>
        <p:xfrm>
          <a:off x="239333" y="3436721"/>
          <a:ext cx="8656749" cy="1025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kstiruutu 8"/>
          <p:cNvSpPr txBox="1"/>
          <p:nvPr/>
        </p:nvSpPr>
        <p:spPr>
          <a:xfrm>
            <a:off x="247382" y="4581790"/>
            <a:ext cx="8656748" cy="4154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2100" dirty="0" err="1"/>
              <a:t>yhteensovitetaan</a:t>
            </a:r>
            <a:r>
              <a:rPr lang="fi-FI" sz="2100" dirty="0"/>
              <a:t> tutkimuksen ja käytännön asiantuntijoiden tarpeet</a:t>
            </a:r>
          </a:p>
        </p:txBody>
      </p:sp>
      <p:graphicFrame>
        <p:nvGraphicFramePr>
          <p:cNvPr id="10" name="Kaaviokuva 9"/>
          <p:cNvGraphicFramePr/>
          <p:nvPr>
            <p:extLst>
              <p:ext uri="{D42A27DB-BD31-4B8C-83A1-F6EECF244321}">
                <p14:modId xmlns:p14="http://schemas.microsoft.com/office/powerpoint/2010/main" val="784507744"/>
              </p:ext>
            </p:extLst>
          </p:nvPr>
        </p:nvGraphicFramePr>
        <p:xfrm>
          <a:off x="247382" y="5211229"/>
          <a:ext cx="8656749" cy="1025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1" name="Tekstiruutu 10"/>
          <p:cNvSpPr txBox="1"/>
          <p:nvPr/>
        </p:nvSpPr>
        <p:spPr>
          <a:xfrm>
            <a:off x="247382" y="6346195"/>
            <a:ext cx="2169017" cy="3231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500" dirty="0"/>
              <a:t>½ ulkopuolista rahoitusta</a:t>
            </a:r>
          </a:p>
        </p:txBody>
      </p:sp>
      <p:sp>
        <p:nvSpPr>
          <p:cNvPr id="12" name="Tekstiruutu 11"/>
          <p:cNvSpPr txBox="1"/>
          <p:nvPr/>
        </p:nvSpPr>
        <p:spPr>
          <a:xfrm>
            <a:off x="2657878" y="6346195"/>
            <a:ext cx="1755284" cy="3231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500" dirty="0" smtClean="0"/>
              <a:t>11+9 hanketta </a:t>
            </a:r>
            <a:r>
              <a:rPr lang="fi-FI" sz="1500" dirty="0"/>
              <a:t>/ v</a:t>
            </a:r>
          </a:p>
        </p:txBody>
      </p:sp>
      <p:sp>
        <p:nvSpPr>
          <p:cNvPr id="13" name="Tekstiruutu 12"/>
          <p:cNvSpPr txBox="1"/>
          <p:nvPr/>
        </p:nvSpPr>
        <p:spPr>
          <a:xfrm>
            <a:off x="4685497" y="6346195"/>
            <a:ext cx="1388234" cy="3231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500" dirty="0" smtClean="0"/>
              <a:t>15 </a:t>
            </a:r>
            <a:r>
              <a:rPr lang="fi-FI" sz="1500" dirty="0"/>
              <a:t>julkaisua / v</a:t>
            </a:r>
          </a:p>
        </p:txBody>
      </p:sp>
      <p:sp>
        <p:nvSpPr>
          <p:cNvPr id="14" name="Tekstiruutu 13"/>
          <p:cNvSpPr txBox="1"/>
          <p:nvPr/>
        </p:nvSpPr>
        <p:spPr>
          <a:xfrm>
            <a:off x="6346065" y="6346195"/>
            <a:ext cx="2538753" cy="3231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500" dirty="0"/>
              <a:t>joka hankkeessa opinnäytetyö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539552" y="692696"/>
            <a:ext cx="7200800" cy="7920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err="1" smtClean="0"/>
              <a:t>Pelastusopiston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tutkimusstrategia</a:t>
            </a: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411158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36904" cy="1143000"/>
          </a:xfrm>
        </p:spPr>
        <p:txBody>
          <a:bodyPr/>
          <a:lstStyle/>
          <a:p>
            <a:r>
              <a:rPr lang="fi-FI" dirty="0" smtClean="0"/>
              <a:t>Testaus ja polttokoetoiminta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628800"/>
            <a:ext cx="8424936" cy="4800600"/>
          </a:xfrm>
        </p:spPr>
        <p:txBody>
          <a:bodyPr>
            <a:normAutofit/>
          </a:bodyPr>
          <a:lstStyle/>
          <a:p>
            <a:r>
              <a:rPr lang="fi-FI" dirty="0" smtClean="0"/>
              <a:t>TKI-palvelut vastaa Pelastusopiston testaus- ja polttokoetoiminnasta</a:t>
            </a:r>
          </a:p>
          <a:p>
            <a:r>
              <a:rPr lang="fi-FI" dirty="0" smtClean="0"/>
              <a:t>Harjoitusalue ja </a:t>
            </a:r>
            <a:r>
              <a:rPr lang="fi-FI" dirty="0" err="1" smtClean="0"/>
              <a:t>Hulkontien</a:t>
            </a:r>
            <a:r>
              <a:rPr lang="fi-FI" dirty="0" smtClean="0"/>
              <a:t> tilat käytettävissä</a:t>
            </a:r>
          </a:p>
          <a:p>
            <a:r>
              <a:rPr lang="fi-FI" dirty="0" smtClean="0"/>
              <a:t>Testeihin yhdistettävissä turvallisuuskoulutus</a:t>
            </a:r>
          </a:p>
          <a:p>
            <a:r>
              <a:rPr lang="fi-FI" dirty="0" smtClean="0"/>
              <a:t>Kilpailukykyiset hinnat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7C6D-96FB-46DD-9090-D9683AA19549}" type="datetime1">
              <a:rPr lang="fi-FI" smtClean="0"/>
              <a:t>6.6.2018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www.pelastusopisto.fi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12A-BDB3-4E04-99BD-1A9F366AA6F2}" type="slidenum">
              <a:rPr lang="fi-FI" smtClean="0"/>
              <a:pPr/>
              <a:t>9</a:t>
            </a:fld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51" t="13382" r="11413"/>
          <a:stretch/>
        </p:blipFill>
        <p:spPr>
          <a:xfrm>
            <a:off x="4572000" y="2887274"/>
            <a:ext cx="4602726" cy="397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17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erekkäinen">
  <a:themeElements>
    <a:clrScheme name="Mukautettu 5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CC071E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ukautettu 1">
      <a:majorFont>
        <a:latin typeface="Calibri bold"/>
        <a:ea typeface=""/>
        <a:cs typeface=""/>
      </a:majorFont>
      <a:minorFont>
        <a:latin typeface="Calibri"/>
        <a:ea typeface=""/>
        <a:cs typeface=""/>
      </a:minorFont>
    </a:fontScheme>
    <a:fmtScheme name="Vierekkäinen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19010</TotalTime>
  <Words>805</Words>
  <Application>Microsoft Office PowerPoint</Application>
  <PresentationFormat>Näytössä katseltava diaesitys (4:3)</PresentationFormat>
  <Paragraphs>232</Paragraphs>
  <Slides>16</Slides>
  <Notes>11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bold</vt:lpstr>
      <vt:lpstr>Rockwell Extra Bold</vt:lpstr>
      <vt:lpstr>Vierekkäinen</vt:lpstr>
      <vt:lpstr>Pelastusopiston tutkimus-, kehittämis- ja innovaatiopalvelut  Esa Kokki Tutkimusjohtaja, FT Pelastusopisto   </vt:lpstr>
      <vt:lpstr>PowerPoint-esitys</vt:lpstr>
      <vt:lpstr>TKI-palvelut</vt:lpstr>
      <vt:lpstr>Kolmen osa-alueen asiantuntijuutta</vt:lpstr>
      <vt:lpstr>Pelastusopiston strategia 2016-2020</vt:lpstr>
      <vt:lpstr>Pelastusopiston TTS 2018-2021</vt:lpstr>
      <vt:lpstr>PETU10+</vt:lpstr>
      <vt:lpstr>PowerPoint-esitys</vt:lpstr>
      <vt:lpstr>Testaus ja polttokoetoiminta</vt:lpstr>
      <vt:lpstr>TKI:n tulostavoitteet 2018</vt:lpstr>
      <vt:lpstr>Henkilöstö 2018</vt:lpstr>
      <vt:lpstr>Resursointi</vt:lpstr>
      <vt:lpstr>Hankkeet</vt:lpstr>
      <vt:lpstr>PowerPoint-esitys</vt:lpstr>
      <vt:lpstr>Vuosikirja</vt:lpstr>
      <vt:lpstr>Ei savua - ilman tutkimusta!  www.pelastusopisto.fi  tutkimus@pelastusopisto.fi    @Pelastusopisto.tk  @peo_tutkimus </vt:lpstr>
    </vt:vector>
  </TitlesOfParts>
  <Company>haltik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Tanja Helminen</dc:creator>
  <cp:lastModifiedBy>Kokki Esa PeO</cp:lastModifiedBy>
  <cp:revision>372</cp:revision>
  <cp:lastPrinted>2017-10-27T07:23:21Z</cp:lastPrinted>
  <dcterms:created xsi:type="dcterms:W3CDTF">2012-04-24T10:16:29Z</dcterms:created>
  <dcterms:modified xsi:type="dcterms:W3CDTF">2018-06-06T05:43:16Z</dcterms:modified>
</cp:coreProperties>
</file>